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309" r:id="rId40"/>
    <p:sldId id="295"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Lst>
  <p:sldSz cx="18288000" cy="10287000"/>
  <p:notesSz cx="6858000" cy="9144000"/>
  <p:embeddedFontLst>
    <p:embeddedFont>
      <p:font typeface="Calibri" panose="020F0502020204030204" pitchFamily="34" charset="0"/>
      <p:regular r:id="rId54"/>
      <p:bold r:id="rId55"/>
      <p:italic r:id="rId56"/>
      <p:boldItalic r:id="rId57"/>
    </p:embeddedFont>
    <p:embeddedFont>
      <p:font typeface="Codec Pro Bold" panose="020B0604020202020204" charset="0"/>
      <p:regular r:id="rId58"/>
    </p:embeddedFont>
    <p:embeddedFont>
      <p:font typeface="Maven Pro Bold" panose="020B0604020202020204" charset="0"/>
      <p:regular r:id="rId59"/>
    </p:embeddedFont>
    <p:embeddedFont>
      <p:font typeface="Open Sauce"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38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4BFDD">
                <a:alpha val="100000"/>
              </a:srgbClr>
            </a:gs>
            <a:gs pos="50000">
              <a:srgbClr val="FFFFFF">
                <a:alpha val="100000"/>
              </a:srgbClr>
            </a:gs>
            <a:gs pos="100000">
              <a:srgbClr val="FFF7CF">
                <a:alpha val="100000"/>
              </a:srgbClr>
            </a:gs>
          </a:gsLst>
          <a:path path="circle">
            <a:fillToRect r="100000" b="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docs.google.com/document/d/1YV6mDuKbaZkyGynrLkVjbab_tD0sBlOW/edit#heading=h.4d34og8" TargetMode="External"/><Relationship Id="rId3" Type="http://schemas.openxmlformats.org/officeDocument/2006/relationships/image" Target="../media/image2.svg"/><Relationship Id="rId7" Type="http://schemas.openxmlformats.org/officeDocument/2006/relationships/hyperlink" Target="https://docs.google.com/document/d/1YV6mDuKbaZkyGynrLkVjbab_tD0sBlOW/edit#heading=h.1t3h5sf"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google.com/document/d/1YV6mDuKbaZkyGynrLkVjbab_tD0sBlOW/edit#heading=h.3dy6vkm" TargetMode="External"/><Relationship Id="rId11" Type="http://schemas.openxmlformats.org/officeDocument/2006/relationships/hyperlink" Target="https://docs.google.com/document/d/1YV6mDuKbaZkyGynrLkVjbab_tD0sBlOW/edit#heading=h.3rdcrjn" TargetMode="External"/><Relationship Id="rId5" Type="http://schemas.openxmlformats.org/officeDocument/2006/relationships/hyperlink" Target="https://docs.google.com/document/d/1YV6mDuKbaZkyGynrLkVjbab_tD0sBlOW/edit#heading=h.tyjcwt" TargetMode="External"/><Relationship Id="rId10" Type="http://schemas.openxmlformats.org/officeDocument/2006/relationships/hyperlink" Target="https://docs.google.com/document/d/1YV6mDuKbaZkyGynrLkVjbab_tD0sBlOW/edit#heading=h.17dp8vu" TargetMode="External"/><Relationship Id="rId4" Type="http://schemas.openxmlformats.org/officeDocument/2006/relationships/image" Target="../media/image5.png"/><Relationship Id="rId9" Type="http://schemas.openxmlformats.org/officeDocument/2006/relationships/hyperlink" Target="https://docs.google.com/document/d/1YV6mDuKbaZkyGynrLkVjbab_tD0sBlOW/edit#heading=h.2s8eyo1"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5.svg"/><Relationship Id="rId5" Type="http://schemas.openxmlformats.org/officeDocument/2006/relationships/image" Target="../media/image11.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9063" y="0"/>
                  </a:moveTo>
                  <a:lnTo>
                    <a:pt x="4265663" y="0"/>
                  </a:lnTo>
                  <a:cubicBezTo>
                    <a:pt x="4268067" y="0"/>
                    <a:pt x="4270372" y="955"/>
                    <a:pt x="4272071" y="2654"/>
                  </a:cubicBezTo>
                  <a:cubicBezTo>
                    <a:pt x="4273771" y="4354"/>
                    <a:pt x="4274726" y="6659"/>
                    <a:pt x="4274726" y="9063"/>
                  </a:cubicBezTo>
                  <a:lnTo>
                    <a:pt x="4274726" y="2158404"/>
                  </a:lnTo>
                  <a:cubicBezTo>
                    <a:pt x="4274726" y="2160807"/>
                    <a:pt x="4273771" y="2163113"/>
                    <a:pt x="4272071" y="2164812"/>
                  </a:cubicBezTo>
                  <a:cubicBezTo>
                    <a:pt x="4270372" y="2166512"/>
                    <a:pt x="4268067" y="2167467"/>
                    <a:pt x="4265663" y="2167467"/>
                  </a:cubicBezTo>
                  <a:lnTo>
                    <a:pt x="9063" y="2167467"/>
                  </a:lnTo>
                  <a:cubicBezTo>
                    <a:pt x="6659" y="2167467"/>
                    <a:pt x="4354" y="2166512"/>
                    <a:pt x="2654" y="2164812"/>
                  </a:cubicBezTo>
                  <a:cubicBezTo>
                    <a:pt x="955" y="2163113"/>
                    <a:pt x="0" y="2160807"/>
                    <a:pt x="0" y="2158404"/>
                  </a:cubicBezTo>
                  <a:lnTo>
                    <a:pt x="0" y="9063"/>
                  </a:lnTo>
                  <a:cubicBezTo>
                    <a:pt x="0" y="6659"/>
                    <a:pt x="955" y="4354"/>
                    <a:pt x="2654" y="2654"/>
                  </a:cubicBezTo>
                  <a:cubicBezTo>
                    <a:pt x="4354" y="955"/>
                    <a:pt x="6659" y="0"/>
                    <a:pt x="9063" y="0"/>
                  </a:cubicBezTo>
                  <a:close/>
                </a:path>
              </a:pathLst>
            </a:custGeom>
            <a:solidFill>
              <a:srgbClr val="000000">
                <a:alpha val="0"/>
              </a:srgbClr>
            </a:solidFill>
            <a:ln w="28575" cap="sq">
              <a:solidFill>
                <a:srgbClr val="084C6E"/>
              </a:solidFill>
              <a:prstDash val="solid"/>
              <a:miter/>
            </a:ln>
          </p:spPr>
        </p:sp>
        <p:sp>
          <p:nvSpPr>
            <p:cNvPr id="4" name="TextBox 4"/>
            <p:cNvSpPr txBox="1"/>
            <p:nvPr/>
          </p:nvSpPr>
          <p:spPr>
            <a:xfrm>
              <a:off x="0" y="-47625"/>
              <a:ext cx="4274726" cy="2215092"/>
            </a:xfrm>
            <a:prstGeom prst="rect">
              <a:avLst/>
            </a:prstGeom>
          </p:spPr>
          <p:txBody>
            <a:bodyPr lIns="50800" tIns="50800" rIns="50800" bIns="50800" rtlCol="0" anchor="ctr"/>
            <a:lstStyle/>
            <a:p>
              <a:pPr algn="ctr">
                <a:lnSpc>
                  <a:spcPts val="2590"/>
                </a:lnSpc>
              </a:pPr>
              <a:endParaRPr/>
            </a:p>
          </p:txBody>
        </p:sp>
      </p:grpSp>
      <p:sp>
        <p:nvSpPr>
          <p:cNvPr id="5" name="AutoShape 5"/>
          <p:cNvSpPr/>
          <p:nvPr/>
        </p:nvSpPr>
        <p:spPr>
          <a:xfrm>
            <a:off x="1247028" y="1965559"/>
            <a:ext cx="15822467" cy="0"/>
          </a:xfrm>
          <a:prstGeom prst="line">
            <a:avLst/>
          </a:prstGeom>
          <a:ln w="28575" cap="flat">
            <a:solidFill>
              <a:srgbClr val="084C6E"/>
            </a:solidFill>
            <a:prstDash val="solid"/>
            <a:headEnd type="none" w="sm" len="sm"/>
            <a:tailEnd type="none" w="sm" len="sm"/>
          </a:ln>
        </p:spPr>
      </p:sp>
      <p:sp>
        <p:nvSpPr>
          <p:cNvPr id="6" name="Freeform 6"/>
          <p:cNvSpPr/>
          <p:nvPr/>
        </p:nvSpPr>
        <p:spPr>
          <a:xfrm>
            <a:off x="16349806" y="1225269"/>
            <a:ext cx="603509" cy="603509"/>
          </a:xfrm>
          <a:custGeom>
            <a:avLst/>
            <a:gdLst/>
            <a:ahLst/>
            <a:cxnLst/>
            <a:rect l="l" t="t" r="r" b="b"/>
            <a:pathLst>
              <a:path w="603509" h="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1255632" y="1225269"/>
            <a:ext cx="603509" cy="603509"/>
          </a:xfrm>
          <a:custGeom>
            <a:avLst/>
            <a:gdLst/>
            <a:ahLst/>
            <a:cxnLst/>
            <a:rect l="l" t="t" r="r" b="b"/>
            <a:pathLst>
              <a:path w="603509" h="603509">
                <a:moveTo>
                  <a:pt x="603509" y="0"/>
                </a:moveTo>
                <a:lnTo>
                  <a:pt x="0" y="0"/>
                </a:lnTo>
                <a:lnTo>
                  <a:pt x="0" y="603509"/>
                </a:lnTo>
                <a:lnTo>
                  <a:pt x="603509" y="603509"/>
                </a:lnTo>
                <a:lnTo>
                  <a:pt x="60350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017338" y="1176116"/>
            <a:ext cx="697986" cy="701815"/>
          </a:xfrm>
          <a:custGeom>
            <a:avLst/>
            <a:gdLst/>
            <a:ahLst/>
            <a:cxnLst/>
            <a:rect l="l" t="t" r="r" b="b"/>
            <a:pathLst>
              <a:path w="697986" h="701815">
                <a:moveTo>
                  <a:pt x="0" y="0"/>
                </a:moveTo>
                <a:lnTo>
                  <a:pt x="697986" y="0"/>
                </a:lnTo>
                <a:lnTo>
                  <a:pt x="697986" y="701815"/>
                </a:lnTo>
                <a:lnTo>
                  <a:pt x="0" y="701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715226" y="2428875"/>
            <a:ext cx="8857547" cy="2457450"/>
          </a:xfrm>
          <a:prstGeom prst="rect">
            <a:avLst/>
          </a:prstGeom>
        </p:spPr>
        <p:txBody>
          <a:bodyPr lIns="0" tIns="0" rIns="0" bIns="0" rtlCol="0" anchor="t">
            <a:spAutoFit/>
          </a:bodyPr>
          <a:lstStyle/>
          <a:p>
            <a:pPr algn="ctr">
              <a:lnSpc>
                <a:spcPts val="6479"/>
              </a:lnSpc>
            </a:pPr>
            <a:r>
              <a:rPr lang="en-US" sz="5399">
                <a:solidFill>
                  <a:srgbClr val="084C6E"/>
                </a:solidFill>
                <a:latin typeface="Maven Pro Bold"/>
              </a:rPr>
              <a:t>PRIVATE CLOUD SETUP WITH SECURITY BEST PRACTICES</a:t>
            </a:r>
          </a:p>
        </p:txBody>
      </p:sp>
      <p:sp>
        <p:nvSpPr>
          <p:cNvPr id="10" name="TextBox 10"/>
          <p:cNvSpPr txBox="1"/>
          <p:nvPr/>
        </p:nvSpPr>
        <p:spPr>
          <a:xfrm>
            <a:off x="2873520" y="1298423"/>
            <a:ext cx="4442678" cy="438150"/>
          </a:xfrm>
          <a:prstGeom prst="rect">
            <a:avLst/>
          </a:prstGeom>
        </p:spPr>
        <p:txBody>
          <a:bodyPr lIns="0" tIns="0" rIns="0" bIns="0" rtlCol="0" anchor="t">
            <a:spAutoFit/>
          </a:bodyPr>
          <a:lstStyle/>
          <a:p>
            <a:pPr>
              <a:lnSpc>
                <a:spcPts val="3347"/>
              </a:lnSpc>
            </a:pPr>
            <a:r>
              <a:rPr lang="en-US" sz="2789" spc="-55">
                <a:solidFill>
                  <a:srgbClr val="084C6E"/>
                </a:solidFill>
                <a:latin typeface="Maven Pro Bold"/>
              </a:rPr>
              <a:t>Điện toán đám mây</a:t>
            </a:r>
          </a:p>
        </p:txBody>
      </p:sp>
      <p:sp>
        <p:nvSpPr>
          <p:cNvPr id="11" name="TextBox 11"/>
          <p:cNvSpPr txBox="1"/>
          <p:nvPr/>
        </p:nvSpPr>
        <p:spPr>
          <a:xfrm>
            <a:off x="8230099" y="5267325"/>
            <a:ext cx="7720785" cy="1617551"/>
          </a:xfrm>
          <a:prstGeom prst="rect">
            <a:avLst/>
          </a:prstGeom>
        </p:spPr>
        <p:txBody>
          <a:bodyPr lIns="0" tIns="0" rIns="0" bIns="0" rtlCol="0" anchor="t">
            <a:spAutoFit/>
          </a:bodyPr>
          <a:lstStyle/>
          <a:p>
            <a:pPr marL="662144" lvl="1" indent="-331072" algn="ctr">
              <a:lnSpc>
                <a:spcPts val="4293"/>
              </a:lnSpc>
              <a:buFont typeface="Arial"/>
              <a:buChar char="•"/>
            </a:pPr>
            <a:r>
              <a:rPr lang="en-US" sz="3066" spc="-61" dirty="0" err="1">
                <a:solidFill>
                  <a:srgbClr val="084C6E"/>
                </a:solidFill>
                <a:latin typeface="Arial" panose="020B0604020202020204" pitchFamily="34" charset="0"/>
              </a:rPr>
              <a:t>Nguyễn</a:t>
            </a:r>
            <a:r>
              <a:rPr lang="en-US" sz="3066" spc="-61" dirty="0">
                <a:solidFill>
                  <a:srgbClr val="084C6E"/>
                </a:solidFill>
                <a:latin typeface="Arial" panose="020B0604020202020204" pitchFamily="34" charset="0"/>
              </a:rPr>
              <a:t> Lê Gia </a:t>
            </a:r>
            <a:r>
              <a:rPr lang="en-US" sz="3066" spc="-61" dirty="0" err="1">
                <a:solidFill>
                  <a:srgbClr val="084C6E"/>
                </a:solidFill>
                <a:latin typeface="Arial" panose="020B0604020202020204" pitchFamily="34" charset="0"/>
              </a:rPr>
              <a:t>Hân</a:t>
            </a:r>
            <a:r>
              <a:rPr lang="en-US" sz="3066" spc="-61" dirty="0">
                <a:solidFill>
                  <a:srgbClr val="084C6E"/>
                </a:solidFill>
                <a:latin typeface="Arial" panose="020B0604020202020204" pitchFamily="34" charset="0"/>
              </a:rPr>
              <a:t>                   21110432</a:t>
            </a:r>
          </a:p>
          <a:p>
            <a:pPr marL="662144" lvl="1" indent="-331072" algn="ctr">
              <a:lnSpc>
                <a:spcPts val="4293"/>
              </a:lnSpc>
              <a:buFont typeface="Arial"/>
              <a:buChar char="•"/>
            </a:pPr>
            <a:r>
              <a:rPr lang="en-US" sz="3066" spc="-61" dirty="0" err="1">
                <a:solidFill>
                  <a:srgbClr val="084C6E"/>
                </a:solidFill>
                <a:latin typeface="Arial" panose="020B0604020202020204" pitchFamily="34" charset="0"/>
              </a:rPr>
              <a:t>Nguyễn</a:t>
            </a:r>
            <a:r>
              <a:rPr lang="en-US" sz="3066" spc="-61" dirty="0">
                <a:solidFill>
                  <a:srgbClr val="084C6E"/>
                </a:solidFill>
                <a:latin typeface="Arial" panose="020B0604020202020204" pitchFamily="34" charset="0"/>
              </a:rPr>
              <a:t> </a:t>
            </a:r>
            <a:r>
              <a:rPr lang="en-US" sz="3066" spc="-61" dirty="0" err="1">
                <a:solidFill>
                  <a:srgbClr val="084C6E"/>
                </a:solidFill>
                <a:latin typeface="Arial" panose="020B0604020202020204" pitchFamily="34" charset="0"/>
              </a:rPr>
              <a:t>Thùy</a:t>
            </a:r>
            <a:r>
              <a:rPr lang="en-US" sz="3066" spc="-61" dirty="0">
                <a:solidFill>
                  <a:srgbClr val="084C6E"/>
                </a:solidFill>
                <a:latin typeface="Arial" panose="020B0604020202020204" pitchFamily="34" charset="0"/>
              </a:rPr>
              <a:t> </a:t>
            </a:r>
            <a:r>
              <a:rPr lang="en-US" sz="3066" spc="-61" dirty="0" err="1">
                <a:solidFill>
                  <a:srgbClr val="084C6E"/>
                </a:solidFill>
                <a:latin typeface="Arial" panose="020B0604020202020204" pitchFamily="34" charset="0"/>
              </a:rPr>
              <a:t>Diễm</a:t>
            </a:r>
            <a:r>
              <a:rPr lang="en-US" sz="3066" spc="-61" dirty="0">
                <a:solidFill>
                  <a:srgbClr val="084C6E"/>
                </a:solidFill>
                <a:latin typeface="Arial" panose="020B0604020202020204" pitchFamily="34" charset="0"/>
              </a:rPr>
              <a:t> My              21110549</a:t>
            </a:r>
          </a:p>
          <a:p>
            <a:pPr marL="662144" lvl="1" indent="-331072" algn="ctr">
              <a:lnSpc>
                <a:spcPts val="4293"/>
              </a:lnSpc>
              <a:buFont typeface="Arial"/>
              <a:buChar char="•"/>
            </a:pPr>
            <a:r>
              <a:rPr lang="en-US" sz="3066" spc="-61" dirty="0" err="1">
                <a:solidFill>
                  <a:srgbClr val="084C6E"/>
                </a:solidFill>
                <a:latin typeface="Arial" panose="020B0604020202020204" pitchFamily="34" charset="0"/>
              </a:rPr>
              <a:t>Nguyễn</a:t>
            </a:r>
            <a:r>
              <a:rPr lang="en-US" sz="3066" spc="-61" dirty="0">
                <a:solidFill>
                  <a:srgbClr val="084C6E"/>
                </a:solidFill>
                <a:latin typeface="Arial" panose="020B0604020202020204" pitchFamily="34" charset="0"/>
              </a:rPr>
              <a:t> Võ Minh </a:t>
            </a:r>
            <a:r>
              <a:rPr lang="en-US" sz="3066" spc="-61" dirty="0" err="1">
                <a:solidFill>
                  <a:srgbClr val="084C6E"/>
                </a:solidFill>
                <a:latin typeface="Arial" panose="020B0604020202020204" pitchFamily="34" charset="0"/>
              </a:rPr>
              <a:t>Luân</a:t>
            </a:r>
            <a:r>
              <a:rPr lang="en-US" sz="3066" spc="-61" dirty="0">
                <a:solidFill>
                  <a:srgbClr val="084C6E"/>
                </a:solidFill>
                <a:latin typeface="Arial" panose="020B0604020202020204" pitchFamily="34" charset="0"/>
              </a:rPr>
              <a:t>               21110899</a:t>
            </a:r>
          </a:p>
        </p:txBody>
      </p:sp>
      <p:sp>
        <p:nvSpPr>
          <p:cNvPr id="12" name="TextBox 12"/>
          <p:cNvSpPr txBox="1"/>
          <p:nvPr/>
        </p:nvSpPr>
        <p:spPr>
          <a:xfrm>
            <a:off x="6197508" y="7513526"/>
            <a:ext cx="5892983" cy="455830"/>
          </a:xfrm>
          <a:prstGeom prst="rect">
            <a:avLst/>
          </a:prstGeom>
        </p:spPr>
        <p:txBody>
          <a:bodyPr lIns="0" tIns="0" rIns="0" bIns="0" rtlCol="0" anchor="t">
            <a:spAutoFit/>
          </a:bodyPr>
          <a:lstStyle/>
          <a:p>
            <a:pPr algn="ctr">
              <a:lnSpc>
                <a:spcPts val="3873"/>
              </a:lnSpc>
            </a:pPr>
            <a:r>
              <a:rPr lang="en-US" sz="2766" spc="-55" dirty="0">
                <a:solidFill>
                  <a:srgbClr val="084C6E"/>
                </a:solidFill>
                <a:latin typeface="Arial" panose="020B0604020202020204" pitchFamily="34" charset="0"/>
              </a:rPr>
              <a:t>GVHD: TS. </a:t>
            </a:r>
            <a:r>
              <a:rPr lang="en-US" sz="2766" spc="-55" dirty="0" err="1">
                <a:solidFill>
                  <a:srgbClr val="084C6E"/>
                </a:solidFill>
                <a:latin typeface="Arial" panose="020B0604020202020204" pitchFamily="34" charset="0"/>
              </a:rPr>
              <a:t>Huỳnh</a:t>
            </a:r>
            <a:r>
              <a:rPr lang="en-US" sz="2766" spc="-55" dirty="0">
                <a:solidFill>
                  <a:srgbClr val="084C6E"/>
                </a:solidFill>
                <a:latin typeface="Arial" panose="020B0604020202020204" pitchFamily="34" charset="0"/>
              </a:rPr>
              <a:t> Xuân </a:t>
            </a:r>
            <a:r>
              <a:rPr lang="en-US" sz="2766" spc="-55" dirty="0" err="1">
                <a:solidFill>
                  <a:srgbClr val="084C6E"/>
                </a:solidFill>
                <a:latin typeface="Arial" panose="020B0604020202020204" pitchFamily="34" charset="0"/>
              </a:rPr>
              <a:t>Phụng</a:t>
            </a:r>
            <a:endParaRPr lang="en-US" sz="2766" spc="-55" dirty="0">
              <a:solidFill>
                <a:srgbClr val="084C6E"/>
              </a:solidFill>
              <a:latin typeface="Arial" panose="020B0604020202020204" pitchFamily="34" charset="0"/>
            </a:endParaRPr>
          </a:p>
        </p:txBody>
      </p:sp>
      <p:grpSp>
        <p:nvGrpSpPr>
          <p:cNvPr id="13" name="Group 13"/>
          <p:cNvGrpSpPr/>
          <p:nvPr/>
        </p:nvGrpSpPr>
        <p:grpSpPr>
          <a:xfrm>
            <a:off x="14761658" y="1411338"/>
            <a:ext cx="1371697" cy="325235"/>
            <a:chOff x="0" y="0"/>
            <a:chExt cx="1828930" cy="433647"/>
          </a:xfrm>
        </p:grpSpPr>
        <p:grpSp>
          <p:nvGrpSpPr>
            <p:cNvPr id="14" name="Group 14"/>
            <p:cNvGrpSpPr/>
            <p:nvPr/>
          </p:nvGrpSpPr>
          <p:grpSpPr>
            <a:xfrm>
              <a:off x="1395283" y="0"/>
              <a:ext cx="433647" cy="43364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7" name="Group 17"/>
            <p:cNvGrpSpPr/>
            <p:nvPr/>
          </p:nvGrpSpPr>
          <p:grpSpPr>
            <a:xfrm>
              <a:off x="700483" y="0"/>
              <a:ext cx="433647" cy="4336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20" name="Group 20"/>
            <p:cNvGrpSpPr/>
            <p:nvPr/>
          </p:nvGrpSpPr>
          <p:grpSpPr>
            <a:xfrm>
              <a:off x="0" y="0"/>
              <a:ext cx="433647" cy="43364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02722" y="1260241"/>
            <a:ext cx="12051540" cy="923925"/>
          </a:xfrm>
          <a:prstGeom prst="rect">
            <a:avLst/>
          </a:prstGeom>
        </p:spPr>
        <p:txBody>
          <a:bodyPr lIns="0" tIns="0" rIns="0" bIns="0" rtlCol="0" anchor="t">
            <a:spAutoFit/>
          </a:bodyPr>
          <a:lstStyle/>
          <a:p>
            <a:pPr marL="0" lvl="0" indent="0" algn="ctr">
              <a:lnSpc>
                <a:spcPts val="6661"/>
              </a:lnSpc>
              <a:spcBef>
                <a:spcPct val="0"/>
              </a:spcBef>
            </a:pPr>
            <a:r>
              <a:rPr lang="en-US" sz="5551">
                <a:solidFill>
                  <a:srgbClr val="084C6E"/>
                </a:solidFill>
                <a:latin typeface="Codec Pro Bold"/>
              </a:rPr>
              <a:t>CÁCH PRIVATE CLOUD HOẠT ĐỘNG</a:t>
            </a:r>
          </a:p>
        </p:txBody>
      </p:sp>
      <p:grpSp>
        <p:nvGrpSpPr>
          <p:cNvPr id="3" name="Group 3"/>
          <p:cNvGrpSpPr/>
          <p:nvPr/>
        </p:nvGrpSpPr>
        <p:grpSpPr>
          <a:xfrm>
            <a:off x="1690498" y="3932627"/>
            <a:ext cx="4011659" cy="4250233"/>
            <a:chOff x="0" y="0"/>
            <a:chExt cx="1141558" cy="1209447"/>
          </a:xfrm>
        </p:grpSpPr>
        <p:sp>
          <p:nvSpPr>
            <p:cNvPr id="4" name="Freeform 4"/>
            <p:cNvSpPr/>
            <p:nvPr/>
          </p:nvSpPr>
          <p:spPr>
            <a:xfrm>
              <a:off x="0" y="0"/>
              <a:ext cx="1141558" cy="1209447"/>
            </a:xfrm>
            <a:custGeom>
              <a:avLst/>
              <a:gdLst/>
              <a:ahLst/>
              <a:cxnLst/>
              <a:rect l="l" t="t" r="r" b="b"/>
              <a:pathLst>
                <a:path w="1141558" h="1209447">
                  <a:moveTo>
                    <a:pt x="50176" y="0"/>
                  </a:moveTo>
                  <a:lnTo>
                    <a:pt x="1091382" y="0"/>
                  </a:lnTo>
                  <a:cubicBezTo>
                    <a:pt x="1119094" y="0"/>
                    <a:pt x="1141558" y="22465"/>
                    <a:pt x="1141558" y="50176"/>
                  </a:cubicBezTo>
                  <a:lnTo>
                    <a:pt x="1141558" y="1159271"/>
                  </a:lnTo>
                  <a:cubicBezTo>
                    <a:pt x="1141558" y="1186982"/>
                    <a:pt x="1119094" y="1209447"/>
                    <a:pt x="1091382" y="1209447"/>
                  </a:cubicBezTo>
                  <a:lnTo>
                    <a:pt x="50176" y="1209447"/>
                  </a:lnTo>
                  <a:cubicBezTo>
                    <a:pt x="22465" y="1209447"/>
                    <a:pt x="0" y="1186982"/>
                    <a:pt x="0" y="1159271"/>
                  </a:cubicBezTo>
                  <a:lnTo>
                    <a:pt x="0" y="50176"/>
                  </a:lnTo>
                  <a:cubicBezTo>
                    <a:pt x="0" y="22465"/>
                    <a:pt x="22465" y="0"/>
                    <a:pt x="50176"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sp>
        <p:sp>
          <p:nvSpPr>
            <p:cNvPr id="5" name="TextBox 5"/>
            <p:cNvSpPr txBox="1"/>
            <p:nvPr/>
          </p:nvSpPr>
          <p:spPr>
            <a:xfrm>
              <a:off x="0" y="-28575"/>
              <a:ext cx="1141558" cy="1238022"/>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6" name="Group 6"/>
          <p:cNvGrpSpPr/>
          <p:nvPr/>
        </p:nvGrpSpPr>
        <p:grpSpPr>
          <a:xfrm>
            <a:off x="1721684" y="3644939"/>
            <a:ext cx="3949286" cy="607957"/>
            <a:chOff x="0" y="0"/>
            <a:chExt cx="1626782" cy="250428"/>
          </a:xfrm>
        </p:grpSpPr>
        <p:sp>
          <p:nvSpPr>
            <p:cNvPr id="7" name="Freeform 7"/>
            <p:cNvSpPr/>
            <p:nvPr/>
          </p:nvSpPr>
          <p:spPr>
            <a:xfrm>
              <a:off x="0" y="0"/>
              <a:ext cx="1626782" cy="250428"/>
            </a:xfrm>
            <a:custGeom>
              <a:avLst/>
              <a:gdLst/>
              <a:ahLst/>
              <a:cxnLst/>
              <a:rect l="l" t="t" r="r" b="b"/>
              <a:pathLst>
                <a:path w="1626782" h="250428">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ln w="19050" cap="rnd">
              <a:solidFill>
                <a:srgbClr val="084C6E"/>
              </a:solidFill>
              <a:prstDash val="solid"/>
              <a:round/>
            </a:ln>
          </p:spPr>
        </p:sp>
        <p:sp>
          <p:nvSpPr>
            <p:cNvPr id="8" name="TextBox 8"/>
            <p:cNvSpPr txBox="1"/>
            <p:nvPr/>
          </p:nvSpPr>
          <p:spPr>
            <a:xfrm>
              <a:off x="0" y="-66675"/>
              <a:ext cx="1626782" cy="317103"/>
            </a:xfrm>
            <a:prstGeom prst="rect">
              <a:avLst/>
            </a:prstGeom>
          </p:spPr>
          <p:txBody>
            <a:bodyPr lIns="0" tIns="0" rIns="0" bIns="0" rtlCol="0" anchor="ctr"/>
            <a:lstStyle/>
            <a:p>
              <a:pPr marL="0" lvl="0" indent="0" algn="ctr">
                <a:lnSpc>
                  <a:spcPts val="3753"/>
                </a:lnSpc>
                <a:spcBef>
                  <a:spcPct val="0"/>
                </a:spcBef>
              </a:pPr>
              <a:r>
                <a:rPr lang="en-US" sz="2502" spc="155">
                  <a:solidFill>
                    <a:srgbClr val="084C6E"/>
                  </a:solidFill>
                  <a:latin typeface="Open Sauce"/>
                </a:rPr>
                <a:t>   Virtualization</a:t>
              </a:r>
            </a:p>
          </p:txBody>
        </p:sp>
      </p:grpSp>
      <p:sp>
        <p:nvSpPr>
          <p:cNvPr id="9" name="TextBox 9"/>
          <p:cNvSpPr txBox="1"/>
          <p:nvPr/>
        </p:nvSpPr>
        <p:spPr>
          <a:xfrm>
            <a:off x="1868037" y="4368986"/>
            <a:ext cx="3656580" cy="3582858"/>
          </a:xfrm>
          <a:prstGeom prst="rect">
            <a:avLst/>
          </a:prstGeom>
        </p:spPr>
        <p:txBody>
          <a:bodyPr lIns="0" tIns="0" rIns="0" bIns="0" rtlCol="0" anchor="t">
            <a:spAutoFit/>
          </a:bodyPr>
          <a:lstStyle/>
          <a:p>
            <a:pPr marL="0" lvl="1" indent="0" algn="ctr">
              <a:lnSpc>
                <a:spcPts val="3173"/>
              </a:lnSpc>
              <a:spcBef>
                <a:spcPct val="0"/>
              </a:spcBef>
            </a:pPr>
            <a:r>
              <a:rPr lang="en-US" sz="2404">
                <a:solidFill>
                  <a:srgbClr val="084C6E"/>
                </a:solidFill>
                <a:latin typeface="Open Sauce"/>
              </a:rPr>
              <a:t>Công nghệ ảo hóa giúp trừu tượng hóa tài nguyên CNTT khỏi phần cứng vật lý cơ bản. Điều này cho phép các tổ chức tạo các máy ảo (VM) và phân bổ tài nguyên cho các VM theo yêu cầu.</a:t>
            </a:r>
          </a:p>
        </p:txBody>
      </p:sp>
      <p:sp>
        <p:nvSpPr>
          <p:cNvPr id="10" name="Freeform 10"/>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6989845" y="4014810"/>
            <a:ext cx="4674435" cy="4250233"/>
            <a:chOff x="0" y="0"/>
            <a:chExt cx="1330158" cy="1209447"/>
          </a:xfrm>
        </p:grpSpPr>
        <p:sp>
          <p:nvSpPr>
            <p:cNvPr id="13" name="Freeform 13"/>
            <p:cNvSpPr/>
            <p:nvPr/>
          </p:nvSpPr>
          <p:spPr>
            <a:xfrm>
              <a:off x="0" y="0"/>
              <a:ext cx="1330158" cy="1209447"/>
            </a:xfrm>
            <a:custGeom>
              <a:avLst/>
              <a:gdLst/>
              <a:ahLst/>
              <a:cxnLst/>
              <a:rect l="l" t="t" r="r" b="b"/>
              <a:pathLst>
                <a:path w="1330158" h="1209447">
                  <a:moveTo>
                    <a:pt x="43062" y="0"/>
                  </a:moveTo>
                  <a:lnTo>
                    <a:pt x="1287096" y="0"/>
                  </a:lnTo>
                  <a:cubicBezTo>
                    <a:pt x="1310879" y="0"/>
                    <a:pt x="1330158" y="19279"/>
                    <a:pt x="1330158" y="43062"/>
                  </a:cubicBezTo>
                  <a:lnTo>
                    <a:pt x="1330158" y="1166385"/>
                  </a:lnTo>
                  <a:cubicBezTo>
                    <a:pt x="1330158" y="1177806"/>
                    <a:pt x="1325621" y="1188759"/>
                    <a:pt x="1317546" y="1196835"/>
                  </a:cubicBezTo>
                  <a:cubicBezTo>
                    <a:pt x="1309470" y="1204910"/>
                    <a:pt x="1298517" y="1209447"/>
                    <a:pt x="1287096" y="1209447"/>
                  </a:cubicBezTo>
                  <a:lnTo>
                    <a:pt x="43062" y="1209447"/>
                  </a:lnTo>
                  <a:cubicBezTo>
                    <a:pt x="31641" y="1209447"/>
                    <a:pt x="20688" y="1204910"/>
                    <a:pt x="12613" y="1196835"/>
                  </a:cubicBezTo>
                  <a:cubicBezTo>
                    <a:pt x="4537" y="1188759"/>
                    <a:pt x="0" y="1177806"/>
                    <a:pt x="0" y="1166385"/>
                  </a:cubicBezTo>
                  <a:lnTo>
                    <a:pt x="0" y="43062"/>
                  </a:lnTo>
                  <a:cubicBezTo>
                    <a:pt x="0" y="31641"/>
                    <a:pt x="4537" y="20688"/>
                    <a:pt x="12613" y="12613"/>
                  </a:cubicBezTo>
                  <a:cubicBezTo>
                    <a:pt x="20688" y="4537"/>
                    <a:pt x="31641" y="0"/>
                    <a:pt x="43062"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sp>
        <p:sp>
          <p:nvSpPr>
            <p:cNvPr id="14" name="TextBox 14"/>
            <p:cNvSpPr txBox="1"/>
            <p:nvPr/>
          </p:nvSpPr>
          <p:spPr>
            <a:xfrm>
              <a:off x="0" y="-28575"/>
              <a:ext cx="1330158" cy="1238022"/>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5" name="Group 15"/>
          <p:cNvGrpSpPr/>
          <p:nvPr/>
        </p:nvGrpSpPr>
        <p:grpSpPr>
          <a:xfrm>
            <a:off x="6989845" y="3565728"/>
            <a:ext cx="4674435" cy="733798"/>
            <a:chOff x="0" y="0"/>
            <a:chExt cx="1925484" cy="302265"/>
          </a:xfrm>
        </p:grpSpPr>
        <p:sp>
          <p:nvSpPr>
            <p:cNvPr id="16" name="Freeform 16"/>
            <p:cNvSpPr/>
            <p:nvPr/>
          </p:nvSpPr>
          <p:spPr>
            <a:xfrm>
              <a:off x="0" y="0"/>
              <a:ext cx="1925484" cy="302265"/>
            </a:xfrm>
            <a:custGeom>
              <a:avLst/>
              <a:gdLst/>
              <a:ahLst/>
              <a:cxnLst/>
              <a:rect l="l" t="t" r="r" b="b"/>
              <a:pathLst>
                <a:path w="1925484" h="302265">
                  <a:moveTo>
                    <a:pt x="104342" y="0"/>
                  </a:moveTo>
                  <a:lnTo>
                    <a:pt x="1821141" y="0"/>
                  </a:lnTo>
                  <a:cubicBezTo>
                    <a:pt x="1878768" y="0"/>
                    <a:pt x="1925484" y="46716"/>
                    <a:pt x="1925484" y="104342"/>
                  </a:cubicBezTo>
                  <a:lnTo>
                    <a:pt x="1925484" y="197922"/>
                  </a:lnTo>
                  <a:cubicBezTo>
                    <a:pt x="1925484" y="225596"/>
                    <a:pt x="1914491" y="252135"/>
                    <a:pt x="1894923" y="271703"/>
                  </a:cubicBezTo>
                  <a:cubicBezTo>
                    <a:pt x="1875355" y="291271"/>
                    <a:pt x="1848815" y="302265"/>
                    <a:pt x="1821141" y="302265"/>
                  </a:cubicBezTo>
                  <a:lnTo>
                    <a:pt x="104342" y="302265"/>
                  </a:lnTo>
                  <a:cubicBezTo>
                    <a:pt x="46716" y="302265"/>
                    <a:pt x="0" y="255549"/>
                    <a:pt x="0" y="197922"/>
                  </a:cubicBezTo>
                  <a:lnTo>
                    <a:pt x="0" y="104342"/>
                  </a:lnTo>
                  <a:cubicBezTo>
                    <a:pt x="0" y="46716"/>
                    <a:pt x="46716" y="0"/>
                    <a:pt x="104342" y="0"/>
                  </a:cubicBezTo>
                  <a:close/>
                </a:path>
              </a:pathLst>
            </a:custGeom>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ln w="19050" cap="rnd">
              <a:solidFill>
                <a:srgbClr val="084C6E"/>
              </a:solidFill>
              <a:prstDash val="solid"/>
              <a:round/>
            </a:ln>
          </p:spPr>
        </p:sp>
        <p:sp>
          <p:nvSpPr>
            <p:cNvPr id="17" name="TextBox 17"/>
            <p:cNvSpPr txBox="1"/>
            <p:nvPr/>
          </p:nvSpPr>
          <p:spPr>
            <a:xfrm>
              <a:off x="0" y="-66675"/>
              <a:ext cx="1925484" cy="368940"/>
            </a:xfrm>
            <a:prstGeom prst="rect">
              <a:avLst/>
            </a:prstGeom>
          </p:spPr>
          <p:txBody>
            <a:bodyPr lIns="0" tIns="0" rIns="0" bIns="0" rtlCol="0" anchor="ctr"/>
            <a:lstStyle/>
            <a:p>
              <a:pPr marL="0" lvl="0" indent="0" algn="ctr">
                <a:lnSpc>
                  <a:spcPts val="3753"/>
                </a:lnSpc>
                <a:spcBef>
                  <a:spcPct val="0"/>
                </a:spcBef>
              </a:pPr>
              <a:r>
                <a:rPr lang="en-US" sz="2502" spc="155">
                  <a:solidFill>
                    <a:srgbClr val="084C6E"/>
                  </a:solidFill>
                  <a:latin typeface="Open Sauce"/>
                </a:rPr>
                <a:t> Management software</a:t>
              </a:r>
            </a:p>
          </p:txBody>
        </p:sp>
      </p:grpSp>
      <p:sp>
        <p:nvSpPr>
          <p:cNvPr id="18" name="TextBox 18"/>
          <p:cNvSpPr txBox="1"/>
          <p:nvPr/>
        </p:nvSpPr>
        <p:spPr>
          <a:xfrm>
            <a:off x="7216010" y="4576013"/>
            <a:ext cx="4330435" cy="3333172"/>
          </a:xfrm>
          <a:prstGeom prst="rect">
            <a:avLst/>
          </a:prstGeom>
        </p:spPr>
        <p:txBody>
          <a:bodyPr lIns="0" tIns="0" rIns="0" bIns="0" rtlCol="0" anchor="t">
            <a:spAutoFit/>
          </a:bodyPr>
          <a:lstStyle/>
          <a:p>
            <a:pPr marL="0" lvl="1" indent="0" algn="ctr">
              <a:lnSpc>
                <a:spcPts val="3350"/>
              </a:lnSpc>
              <a:spcBef>
                <a:spcPct val="0"/>
              </a:spcBef>
            </a:pPr>
            <a:r>
              <a:rPr lang="en-US" sz="2537">
                <a:solidFill>
                  <a:srgbClr val="084C6E"/>
                </a:solidFill>
                <a:latin typeface="Open Sauce"/>
              </a:rPr>
              <a:t>Phần mềm quản lý giúp kiểm soát và quản lý cơ sở hạ tầng CNTT một cách tập trung. Điều này bao gồm việc triển khai các cấu hình nhất quán, đảm bảo tuân thủ bảo mật và tối ưu hóa việc phân bổ tài nguyên.</a:t>
            </a:r>
          </a:p>
        </p:txBody>
      </p:sp>
      <p:grpSp>
        <p:nvGrpSpPr>
          <p:cNvPr id="19" name="Group 19"/>
          <p:cNvGrpSpPr/>
          <p:nvPr/>
        </p:nvGrpSpPr>
        <p:grpSpPr>
          <a:xfrm>
            <a:off x="12586713" y="4014810"/>
            <a:ext cx="4512258" cy="4250233"/>
            <a:chOff x="0" y="0"/>
            <a:chExt cx="1284009" cy="1209447"/>
          </a:xfrm>
        </p:grpSpPr>
        <p:sp>
          <p:nvSpPr>
            <p:cNvPr id="20" name="Freeform 20"/>
            <p:cNvSpPr/>
            <p:nvPr/>
          </p:nvSpPr>
          <p:spPr>
            <a:xfrm>
              <a:off x="0" y="0"/>
              <a:ext cx="1284009" cy="1209447"/>
            </a:xfrm>
            <a:custGeom>
              <a:avLst/>
              <a:gdLst/>
              <a:ahLst/>
              <a:cxnLst/>
              <a:rect l="l" t="t" r="r" b="b"/>
              <a:pathLst>
                <a:path w="1284009" h="1209447">
                  <a:moveTo>
                    <a:pt x="44610" y="0"/>
                  </a:moveTo>
                  <a:lnTo>
                    <a:pt x="1239399" y="0"/>
                  </a:lnTo>
                  <a:cubicBezTo>
                    <a:pt x="1251230" y="0"/>
                    <a:pt x="1262577" y="4700"/>
                    <a:pt x="1270943" y="13066"/>
                  </a:cubicBezTo>
                  <a:cubicBezTo>
                    <a:pt x="1279309" y="21432"/>
                    <a:pt x="1284009" y="32778"/>
                    <a:pt x="1284009" y="44610"/>
                  </a:cubicBezTo>
                  <a:lnTo>
                    <a:pt x="1284009" y="1164837"/>
                  </a:lnTo>
                  <a:cubicBezTo>
                    <a:pt x="1284009" y="1189475"/>
                    <a:pt x="1264036" y="1209447"/>
                    <a:pt x="1239399" y="1209447"/>
                  </a:cubicBezTo>
                  <a:lnTo>
                    <a:pt x="44610" y="1209447"/>
                  </a:lnTo>
                  <a:cubicBezTo>
                    <a:pt x="32778" y="1209447"/>
                    <a:pt x="21432" y="1204747"/>
                    <a:pt x="13066" y="1196381"/>
                  </a:cubicBezTo>
                  <a:cubicBezTo>
                    <a:pt x="4700" y="1188015"/>
                    <a:pt x="0" y="1176669"/>
                    <a:pt x="0" y="1164837"/>
                  </a:cubicBezTo>
                  <a:lnTo>
                    <a:pt x="0" y="44610"/>
                  </a:lnTo>
                  <a:cubicBezTo>
                    <a:pt x="0" y="32778"/>
                    <a:pt x="4700" y="21432"/>
                    <a:pt x="13066" y="13066"/>
                  </a:cubicBezTo>
                  <a:cubicBezTo>
                    <a:pt x="21432" y="4700"/>
                    <a:pt x="32778" y="0"/>
                    <a:pt x="44610"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sp>
        <p:sp>
          <p:nvSpPr>
            <p:cNvPr id="21" name="TextBox 21"/>
            <p:cNvSpPr txBox="1"/>
            <p:nvPr/>
          </p:nvSpPr>
          <p:spPr>
            <a:xfrm>
              <a:off x="0" y="-28575"/>
              <a:ext cx="1284009" cy="1238022"/>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2" name="Group 22"/>
          <p:cNvGrpSpPr/>
          <p:nvPr/>
        </p:nvGrpSpPr>
        <p:grpSpPr>
          <a:xfrm>
            <a:off x="12586713" y="3644939"/>
            <a:ext cx="4512258" cy="607957"/>
            <a:chOff x="0" y="0"/>
            <a:chExt cx="1858680" cy="250428"/>
          </a:xfrm>
        </p:grpSpPr>
        <p:sp>
          <p:nvSpPr>
            <p:cNvPr id="23" name="Freeform 23"/>
            <p:cNvSpPr/>
            <p:nvPr/>
          </p:nvSpPr>
          <p:spPr>
            <a:xfrm>
              <a:off x="0" y="0"/>
              <a:ext cx="1858680" cy="250428"/>
            </a:xfrm>
            <a:custGeom>
              <a:avLst/>
              <a:gdLst/>
              <a:ahLst/>
              <a:cxnLst/>
              <a:rect l="l" t="t" r="r" b="b"/>
              <a:pathLst>
                <a:path w="1858680" h="250428">
                  <a:moveTo>
                    <a:pt x="108092" y="0"/>
                  </a:moveTo>
                  <a:lnTo>
                    <a:pt x="1750588" y="0"/>
                  </a:lnTo>
                  <a:cubicBezTo>
                    <a:pt x="1779255" y="0"/>
                    <a:pt x="1806749" y="11388"/>
                    <a:pt x="1827020" y="31660"/>
                  </a:cubicBezTo>
                  <a:cubicBezTo>
                    <a:pt x="1847292" y="51931"/>
                    <a:pt x="1858680" y="79425"/>
                    <a:pt x="1858680" y="108092"/>
                  </a:cubicBezTo>
                  <a:lnTo>
                    <a:pt x="1858680" y="142336"/>
                  </a:lnTo>
                  <a:cubicBezTo>
                    <a:pt x="1858680" y="171004"/>
                    <a:pt x="1847292" y="198497"/>
                    <a:pt x="1827020" y="218769"/>
                  </a:cubicBezTo>
                  <a:cubicBezTo>
                    <a:pt x="1806749" y="239040"/>
                    <a:pt x="1779255" y="250428"/>
                    <a:pt x="1750588" y="250428"/>
                  </a:cubicBezTo>
                  <a:lnTo>
                    <a:pt x="108092" y="250428"/>
                  </a:lnTo>
                  <a:cubicBezTo>
                    <a:pt x="79425" y="250428"/>
                    <a:pt x="51931" y="239040"/>
                    <a:pt x="31660" y="218769"/>
                  </a:cubicBezTo>
                  <a:cubicBezTo>
                    <a:pt x="11388" y="198497"/>
                    <a:pt x="0" y="171004"/>
                    <a:pt x="0" y="142336"/>
                  </a:cubicBezTo>
                  <a:lnTo>
                    <a:pt x="0" y="108092"/>
                  </a:lnTo>
                  <a:cubicBezTo>
                    <a:pt x="0" y="79425"/>
                    <a:pt x="11388" y="51931"/>
                    <a:pt x="31660" y="31660"/>
                  </a:cubicBezTo>
                  <a:cubicBezTo>
                    <a:pt x="51931" y="11388"/>
                    <a:pt x="79425" y="0"/>
                    <a:pt x="108092" y="0"/>
                  </a:cubicBezTo>
                  <a:close/>
                </a:path>
              </a:pathLst>
            </a:custGeom>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ln w="19050" cap="rnd">
              <a:solidFill>
                <a:srgbClr val="084C6E"/>
              </a:solidFill>
              <a:prstDash val="solid"/>
              <a:round/>
            </a:ln>
          </p:spPr>
        </p:sp>
        <p:sp>
          <p:nvSpPr>
            <p:cNvPr id="24" name="TextBox 24"/>
            <p:cNvSpPr txBox="1"/>
            <p:nvPr/>
          </p:nvSpPr>
          <p:spPr>
            <a:xfrm>
              <a:off x="0" y="-66675"/>
              <a:ext cx="1858680" cy="317103"/>
            </a:xfrm>
            <a:prstGeom prst="rect">
              <a:avLst/>
            </a:prstGeom>
          </p:spPr>
          <p:txBody>
            <a:bodyPr lIns="0" tIns="0" rIns="0" bIns="0" rtlCol="0" anchor="ctr"/>
            <a:lstStyle/>
            <a:p>
              <a:pPr marL="0" lvl="0" indent="0" algn="ctr">
                <a:lnSpc>
                  <a:spcPts val="3753"/>
                </a:lnSpc>
                <a:spcBef>
                  <a:spcPct val="0"/>
                </a:spcBef>
              </a:pPr>
              <a:r>
                <a:rPr lang="en-US" sz="2502" spc="155">
                  <a:solidFill>
                    <a:srgbClr val="084C6E"/>
                  </a:solidFill>
                  <a:latin typeface="Open Sauce"/>
                </a:rPr>
                <a:t>Automation technologies</a:t>
              </a:r>
            </a:p>
          </p:txBody>
        </p:sp>
      </p:grpSp>
      <p:sp>
        <p:nvSpPr>
          <p:cNvPr id="25" name="TextBox 25"/>
          <p:cNvSpPr txBox="1"/>
          <p:nvPr/>
        </p:nvSpPr>
        <p:spPr>
          <a:xfrm>
            <a:off x="12951969" y="4422595"/>
            <a:ext cx="3792192" cy="3337278"/>
          </a:xfrm>
          <a:prstGeom prst="rect">
            <a:avLst/>
          </a:prstGeom>
        </p:spPr>
        <p:txBody>
          <a:bodyPr lIns="0" tIns="0" rIns="0" bIns="0" rtlCol="0" anchor="t">
            <a:spAutoFit/>
          </a:bodyPr>
          <a:lstStyle/>
          <a:p>
            <a:pPr marL="0" lvl="1" indent="0" algn="ctr">
              <a:lnSpc>
                <a:spcPts val="3819"/>
              </a:lnSpc>
              <a:spcBef>
                <a:spcPct val="0"/>
              </a:spcBef>
            </a:pPr>
            <a:r>
              <a:rPr lang="en-US" sz="2893">
                <a:solidFill>
                  <a:srgbClr val="084C6E"/>
                </a:solidFill>
                <a:latin typeface="Open Sauce"/>
              </a:rPr>
              <a:t>Công nghệ tự động hóa giúp tự động hóa các tác vụ quản trị cơ sở hạ tầng đám mây. Điều này giúp tăng tốc độ và hiệu quả của việc quản lý.</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2494" y="1318779"/>
            <a:ext cx="12801623" cy="7624791"/>
          </a:xfrm>
          <a:custGeom>
            <a:avLst/>
            <a:gdLst/>
            <a:ahLst/>
            <a:cxnLst/>
            <a:rect l="l" t="t" r="r" b="b"/>
            <a:pathLst>
              <a:path w="12801623" h="7624791">
                <a:moveTo>
                  <a:pt x="0" y="0"/>
                </a:moveTo>
                <a:lnTo>
                  <a:pt x="12801623" y="0"/>
                </a:lnTo>
                <a:lnTo>
                  <a:pt x="12801623" y="7624790"/>
                </a:lnTo>
                <a:lnTo>
                  <a:pt x="0" y="7624790"/>
                </a:lnTo>
                <a:lnTo>
                  <a:pt x="0" y="0"/>
                </a:lnTo>
                <a:close/>
              </a:path>
            </a:pathLst>
          </a:custGeom>
          <a:blipFill>
            <a:blip r:embed="rId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9841" y="1238384"/>
            <a:ext cx="15189705" cy="7810233"/>
            <a:chOff x="0" y="0"/>
            <a:chExt cx="3617731" cy="1860163"/>
          </a:xfrm>
        </p:grpSpPr>
        <p:sp>
          <p:nvSpPr>
            <p:cNvPr id="3" name="Freeform 3"/>
            <p:cNvSpPr/>
            <p:nvPr/>
          </p:nvSpPr>
          <p:spPr>
            <a:xfrm>
              <a:off x="0" y="0"/>
              <a:ext cx="3617731" cy="1860163"/>
            </a:xfrm>
            <a:custGeom>
              <a:avLst/>
              <a:gdLst/>
              <a:ahLst/>
              <a:cxnLst/>
              <a:rect l="l" t="t" r="r" b="b"/>
              <a:pathLst>
                <a:path w="3617731" h="1860163">
                  <a:moveTo>
                    <a:pt x="5607" y="0"/>
                  </a:moveTo>
                  <a:lnTo>
                    <a:pt x="3612124" y="0"/>
                  </a:lnTo>
                  <a:cubicBezTo>
                    <a:pt x="3613612" y="0"/>
                    <a:pt x="3615037" y="591"/>
                    <a:pt x="3616089" y="1642"/>
                  </a:cubicBezTo>
                  <a:cubicBezTo>
                    <a:pt x="3617140" y="2694"/>
                    <a:pt x="3617731" y="4120"/>
                    <a:pt x="3617731" y="5607"/>
                  </a:cubicBezTo>
                  <a:lnTo>
                    <a:pt x="3617731" y="1854556"/>
                  </a:lnTo>
                  <a:cubicBezTo>
                    <a:pt x="3617731" y="1856043"/>
                    <a:pt x="3617140" y="1857469"/>
                    <a:pt x="3616089" y="1858520"/>
                  </a:cubicBezTo>
                  <a:cubicBezTo>
                    <a:pt x="3615037" y="1859572"/>
                    <a:pt x="3613612" y="1860163"/>
                    <a:pt x="3612124" y="1860163"/>
                  </a:cubicBezTo>
                  <a:lnTo>
                    <a:pt x="5607" y="1860163"/>
                  </a:lnTo>
                  <a:cubicBezTo>
                    <a:pt x="4120" y="1860163"/>
                    <a:pt x="2694" y="1859572"/>
                    <a:pt x="1642" y="1858520"/>
                  </a:cubicBezTo>
                  <a:cubicBezTo>
                    <a:pt x="591" y="1857469"/>
                    <a:pt x="0" y="1856043"/>
                    <a:pt x="0" y="1854556"/>
                  </a:cubicBezTo>
                  <a:lnTo>
                    <a:pt x="0" y="5607"/>
                  </a:lnTo>
                  <a:cubicBezTo>
                    <a:pt x="0" y="4120"/>
                    <a:pt x="591" y="2694"/>
                    <a:pt x="1642" y="1642"/>
                  </a:cubicBezTo>
                  <a:cubicBezTo>
                    <a:pt x="2694" y="591"/>
                    <a:pt x="4120" y="0"/>
                    <a:pt x="5607"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3617731" cy="1907788"/>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3243103" y="2308048"/>
            <a:ext cx="11863181" cy="819150"/>
          </a:xfrm>
          <a:prstGeom prst="rect">
            <a:avLst/>
          </a:prstGeom>
        </p:spPr>
        <p:txBody>
          <a:bodyPr lIns="0" tIns="0" rIns="0" bIns="0" rtlCol="0" anchor="t">
            <a:spAutoFit/>
          </a:bodyPr>
          <a:lstStyle/>
          <a:p>
            <a:pPr marL="0" lvl="0" indent="0" algn="ctr">
              <a:lnSpc>
                <a:spcPts val="6479"/>
              </a:lnSpc>
              <a:spcBef>
                <a:spcPct val="0"/>
              </a:spcBef>
            </a:pPr>
            <a:r>
              <a:rPr lang="en-US" sz="5399">
                <a:solidFill>
                  <a:srgbClr val="084C6E"/>
                </a:solidFill>
                <a:latin typeface="Maven Pro Bold"/>
              </a:rPr>
              <a:t>VIRTUAL PRIVATE CLOUD (VPC)</a:t>
            </a:r>
          </a:p>
        </p:txBody>
      </p:sp>
      <p:sp>
        <p:nvSpPr>
          <p:cNvPr id="6" name="Freeform 6"/>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172978" y="3536773"/>
            <a:ext cx="13942045" cy="4562394"/>
          </a:xfrm>
          <a:prstGeom prst="rect">
            <a:avLst/>
          </a:prstGeom>
        </p:spPr>
        <p:txBody>
          <a:bodyPr lIns="0" tIns="0" rIns="0" bIns="0" rtlCol="0" anchor="t">
            <a:spAutoFit/>
          </a:bodyPr>
          <a:lstStyle/>
          <a:p>
            <a:pPr marL="675264" lvl="1" indent="-337632">
              <a:lnSpc>
                <a:spcPts val="4503"/>
              </a:lnSpc>
              <a:buFont typeface="Arial"/>
              <a:buChar char="•"/>
            </a:pPr>
            <a:r>
              <a:rPr lang="en-US" sz="3127" dirty="0">
                <a:solidFill>
                  <a:srgbClr val="084C6E"/>
                </a:solidFill>
                <a:latin typeface="Arial" panose="020B0604020202020204" pitchFamily="34" charset="0"/>
              </a:rPr>
              <a:t>VPC </a:t>
            </a:r>
            <a:r>
              <a:rPr lang="en-US" sz="3127" dirty="0" err="1">
                <a:solidFill>
                  <a:srgbClr val="084C6E"/>
                </a:solidFill>
                <a:latin typeface="Arial" panose="020B0604020202020204" pitchFamily="34" charset="0"/>
              </a:rPr>
              <a:t>là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một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riêng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biệt</a:t>
            </a:r>
            <a:r>
              <a:rPr lang="en-US" sz="3127" dirty="0">
                <a:solidFill>
                  <a:srgbClr val="084C6E"/>
                </a:solidFill>
                <a:latin typeface="Arial" panose="020B0604020202020204" pitchFamily="34" charset="0"/>
              </a:rPr>
              <a:t>, an </a:t>
            </a:r>
            <a:r>
              <a:rPr lang="en-US" sz="3127" dirty="0" err="1">
                <a:solidFill>
                  <a:srgbClr val="084C6E"/>
                </a:solidFill>
                <a:latin typeface="Arial" panose="020B0604020202020204" pitchFamily="34" charset="0"/>
              </a:rPr>
              <a:t>toàn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được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lưu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trữ</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trong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môi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trường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công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cộng</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err="1">
                <a:solidFill>
                  <a:srgbClr val="084C6E"/>
                </a:solidFill>
                <a:latin typeface="Arial" panose="020B0604020202020204" pitchFamily="34" charset="0"/>
              </a:rPr>
              <a:t>Kết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hợp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khả</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năng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mở</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rộng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sự</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tiện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lợi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của</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công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cộng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với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sự</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cô</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lập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bảo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toàn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dữ</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liệu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của</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riêng</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err="1">
                <a:solidFill>
                  <a:srgbClr val="084C6E"/>
                </a:solidFill>
                <a:latin typeface="Arial" panose="020B0604020202020204" pitchFamily="34" charset="0"/>
              </a:rPr>
              <a:t>Được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lưu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trữ</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từ</a:t>
            </a:r>
            <a:r>
              <a:rPr lang="en-US" sz="3127" dirty="0">
                <a:solidFill>
                  <a:srgbClr val="084C6E"/>
                </a:solidFill>
                <a:latin typeface="Arial" panose="020B0604020202020204" pitchFamily="34" charset="0"/>
              </a:rPr>
              <a:t> xa </a:t>
            </a:r>
            <a:r>
              <a:rPr lang="en-US" sz="3127" dirty="0" err="1">
                <a:solidFill>
                  <a:srgbClr val="084C6E"/>
                </a:solidFill>
                <a:latin typeface="Arial" panose="020B0604020202020204" pitchFamily="34" charset="0"/>
              </a:rPr>
              <a:t>bởi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cung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cấp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dịch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vụ</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công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cộng</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a:solidFill>
                  <a:srgbClr val="084C6E"/>
                </a:solidFill>
                <a:latin typeface="Arial" panose="020B0604020202020204" pitchFamily="34" charset="0"/>
              </a:rPr>
              <a:t>VPC </a:t>
            </a:r>
            <a:r>
              <a:rPr lang="en-US" sz="3127" dirty="0" err="1">
                <a:solidFill>
                  <a:srgbClr val="084C6E"/>
                </a:solidFill>
                <a:latin typeface="Arial" panose="020B0604020202020204" pitchFamily="34" charset="0"/>
              </a:rPr>
              <a:t>cách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tài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nguyên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máy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tính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với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các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tài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nguyên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điện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toán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khác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có</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sẵn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trong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công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cộng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bằng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các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công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nghệ</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như</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mạng</a:t>
            </a:r>
            <a:r>
              <a:rPr lang="en-US" sz="3127" dirty="0">
                <a:solidFill>
                  <a:srgbClr val="084C6E"/>
                </a:solidFill>
                <a:latin typeface="Arial" panose="020B0604020202020204" pitchFamily="34" charset="0"/>
              </a:rPr>
              <a:t> con, VLAN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VPN.</a:t>
            </a:r>
          </a:p>
        </p:txBody>
      </p:sp>
      <p:sp>
        <p:nvSpPr>
          <p:cNvPr id="9" name="AutoShape 9"/>
          <p:cNvSpPr/>
          <p:nvPr/>
        </p:nvSpPr>
        <p:spPr>
          <a:xfrm>
            <a:off x="1595356" y="1923659"/>
            <a:ext cx="15156094" cy="93209"/>
          </a:xfrm>
          <a:prstGeom prst="line">
            <a:avLst/>
          </a:prstGeom>
          <a:ln w="19050" cap="flat">
            <a:solidFill>
              <a:srgbClr val="084C6E"/>
            </a:solidFill>
            <a:prstDash val="solid"/>
            <a:headEnd type="none" w="sm" len="sm"/>
            <a:tailEnd type="none" w="sm" len="sm"/>
          </a:ln>
        </p:spPr>
      </p:sp>
      <p:grpSp>
        <p:nvGrpSpPr>
          <p:cNvPr id="10" name="Group 10"/>
          <p:cNvGrpSpPr/>
          <p:nvPr/>
        </p:nvGrpSpPr>
        <p:grpSpPr>
          <a:xfrm>
            <a:off x="15106284" y="1486380"/>
            <a:ext cx="1371697" cy="325235"/>
            <a:chOff x="0" y="0"/>
            <a:chExt cx="1828930" cy="433647"/>
          </a:xfrm>
        </p:grpSpPr>
        <p:grpSp>
          <p:nvGrpSpPr>
            <p:cNvPr id="11" name="Group 11"/>
            <p:cNvGrpSpPr/>
            <p:nvPr/>
          </p:nvGrpSpPr>
          <p:grpSpPr>
            <a:xfrm>
              <a:off x="1395283" y="0"/>
              <a:ext cx="433647" cy="43364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4" name="Group 14"/>
            <p:cNvGrpSpPr/>
            <p:nvPr/>
          </p:nvGrpSpPr>
          <p:grpSpPr>
            <a:xfrm>
              <a:off x="700483" y="0"/>
              <a:ext cx="433647" cy="43364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7" name="Group 17"/>
            <p:cNvGrpSpPr/>
            <p:nvPr/>
          </p:nvGrpSpPr>
          <p:grpSpPr>
            <a:xfrm>
              <a:off x="0" y="0"/>
              <a:ext cx="433647" cy="4336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20" name="TextBox 20"/>
          <p:cNvSpPr txBox="1"/>
          <p:nvPr/>
        </p:nvSpPr>
        <p:spPr>
          <a:xfrm>
            <a:off x="1905288" y="1420397"/>
            <a:ext cx="4442678" cy="438150"/>
          </a:xfrm>
          <a:prstGeom prst="rect">
            <a:avLst/>
          </a:prstGeom>
        </p:spPr>
        <p:txBody>
          <a:bodyPr lIns="0" tIns="0" rIns="0" bIns="0" rtlCol="0" anchor="t">
            <a:spAutoFit/>
          </a:bodyPr>
          <a:lstStyle/>
          <a:p>
            <a:pPr>
              <a:lnSpc>
                <a:spcPts val="3347"/>
              </a:lnSpc>
            </a:pPr>
            <a:r>
              <a:rPr lang="en-US" sz="2789" spc="-55">
                <a:solidFill>
                  <a:srgbClr val="084C6E"/>
                </a:solidFill>
                <a:latin typeface="Maven Pro Bold"/>
              </a:rPr>
              <a:t>2. Cơ sở lý thuyết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78246" y="292334"/>
            <a:ext cx="634533" cy="634533"/>
          </a:xfrm>
          <a:custGeom>
            <a:avLst/>
            <a:gdLst/>
            <a:ahLst/>
            <a:cxnLst/>
            <a:rect l="l" t="t" r="r" b="b"/>
            <a:pathLst>
              <a:path w="634533" h="634533">
                <a:moveTo>
                  <a:pt x="0" y="0"/>
                </a:moveTo>
                <a:lnTo>
                  <a:pt x="634533" y="0"/>
                </a:lnTo>
                <a:lnTo>
                  <a:pt x="634533"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541018" y="2923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146585" y="1321725"/>
            <a:ext cx="11994830" cy="7936575"/>
          </a:xfrm>
          <a:custGeom>
            <a:avLst/>
            <a:gdLst/>
            <a:ahLst/>
            <a:cxnLst/>
            <a:rect l="l" t="t" r="r" b="b"/>
            <a:pathLst>
              <a:path w="11994830" h="7936575">
                <a:moveTo>
                  <a:pt x="0" y="0"/>
                </a:moveTo>
                <a:lnTo>
                  <a:pt x="11994830" y="0"/>
                </a:lnTo>
                <a:lnTo>
                  <a:pt x="11994830" y="7936575"/>
                </a:lnTo>
                <a:lnTo>
                  <a:pt x="0" y="7936575"/>
                </a:lnTo>
                <a:lnTo>
                  <a:pt x="0" y="0"/>
                </a:lnTo>
                <a:close/>
              </a:path>
            </a:pathLst>
          </a:custGeom>
          <a:blipFill>
            <a:blip r:embed="rId4"/>
            <a:stretch>
              <a:fillRect b="-456"/>
            </a:stretch>
          </a:blipFill>
        </p:spPr>
      </p:sp>
      <p:sp>
        <p:nvSpPr>
          <p:cNvPr id="5" name="TextBox 5"/>
          <p:cNvSpPr txBox="1"/>
          <p:nvPr/>
        </p:nvSpPr>
        <p:spPr>
          <a:xfrm>
            <a:off x="4316596" y="180975"/>
            <a:ext cx="9720605" cy="847725"/>
          </a:xfrm>
          <a:prstGeom prst="rect">
            <a:avLst/>
          </a:prstGeom>
        </p:spPr>
        <p:txBody>
          <a:bodyPr lIns="0" tIns="0" rIns="0" bIns="0" rtlCol="0" anchor="t">
            <a:spAutoFit/>
          </a:bodyPr>
          <a:lstStyle/>
          <a:p>
            <a:pPr marL="0" lvl="0" indent="0" algn="ctr">
              <a:lnSpc>
                <a:spcPts val="6661"/>
              </a:lnSpc>
              <a:spcBef>
                <a:spcPct val="0"/>
              </a:spcBef>
            </a:pPr>
            <a:r>
              <a:rPr lang="en-US" sz="5551">
                <a:solidFill>
                  <a:srgbClr val="084C6E"/>
                </a:solidFill>
                <a:latin typeface="Maven Pro Bold"/>
              </a:rPr>
              <a:t>VPC TRONG PUBLIC CLOUD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78246" y="292334"/>
            <a:ext cx="634533" cy="634533"/>
          </a:xfrm>
          <a:custGeom>
            <a:avLst/>
            <a:gdLst/>
            <a:ahLst/>
            <a:cxnLst/>
            <a:rect l="l" t="t" r="r" b="b"/>
            <a:pathLst>
              <a:path w="634533" h="634533">
                <a:moveTo>
                  <a:pt x="0" y="0"/>
                </a:moveTo>
                <a:lnTo>
                  <a:pt x="634533" y="0"/>
                </a:lnTo>
                <a:lnTo>
                  <a:pt x="634533"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541018" y="2923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316596" y="180975"/>
            <a:ext cx="9720605" cy="847725"/>
          </a:xfrm>
          <a:prstGeom prst="rect">
            <a:avLst/>
          </a:prstGeom>
        </p:spPr>
        <p:txBody>
          <a:bodyPr lIns="0" tIns="0" rIns="0" bIns="0" rtlCol="0" anchor="t">
            <a:spAutoFit/>
          </a:bodyPr>
          <a:lstStyle/>
          <a:p>
            <a:pPr marL="0" lvl="0" indent="0" algn="ctr">
              <a:lnSpc>
                <a:spcPts val="6661"/>
              </a:lnSpc>
              <a:spcBef>
                <a:spcPct val="0"/>
              </a:spcBef>
            </a:pPr>
            <a:r>
              <a:rPr lang="en-US" sz="5551">
                <a:solidFill>
                  <a:srgbClr val="084C6E"/>
                </a:solidFill>
                <a:latin typeface="Maven Pro Bold"/>
              </a:rPr>
              <a:t>VPC TRONG PUBLIC CLOUD</a:t>
            </a:r>
          </a:p>
        </p:txBody>
      </p:sp>
      <p:grpSp>
        <p:nvGrpSpPr>
          <p:cNvPr id="5" name="Group 5"/>
          <p:cNvGrpSpPr/>
          <p:nvPr/>
        </p:nvGrpSpPr>
        <p:grpSpPr>
          <a:xfrm>
            <a:off x="1690498" y="1966249"/>
            <a:ext cx="4011659" cy="7962121"/>
            <a:chOff x="0" y="0"/>
            <a:chExt cx="1141558" cy="2265702"/>
          </a:xfrm>
        </p:grpSpPr>
        <p:sp>
          <p:nvSpPr>
            <p:cNvPr id="6" name="Freeform 6"/>
            <p:cNvSpPr/>
            <p:nvPr/>
          </p:nvSpPr>
          <p:spPr>
            <a:xfrm>
              <a:off x="0" y="0"/>
              <a:ext cx="1141558" cy="2265702"/>
            </a:xfrm>
            <a:custGeom>
              <a:avLst/>
              <a:gdLst/>
              <a:ahLst/>
              <a:cxnLst/>
              <a:rect l="l" t="t" r="r" b="b"/>
              <a:pathLst>
                <a:path w="1141558" h="2265702">
                  <a:moveTo>
                    <a:pt x="50176" y="0"/>
                  </a:moveTo>
                  <a:lnTo>
                    <a:pt x="1091382" y="0"/>
                  </a:lnTo>
                  <a:cubicBezTo>
                    <a:pt x="1119094" y="0"/>
                    <a:pt x="1141558" y="22465"/>
                    <a:pt x="1141558" y="50176"/>
                  </a:cubicBezTo>
                  <a:lnTo>
                    <a:pt x="1141558" y="2215526"/>
                  </a:lnTo>
                  <a:cubicBezTo>
                    <a:pt x="1141558" y="2228834"/>
                    <a:pt x="1136272" y="2241596"/>
                    <a:pt x="1126862" y="2251006"/>
                  </a:cubicBezTo>
                  <a:cubicBezTo>
                    <a:pt x="1117452" y="2260416"/>
                    <a:pt x="1104690" y="2265702"/>
                    <a:pt x="1091382" y="2265702"/>
                  </a:cubicBezTo>
                  <a:lnTo>
                    <a:pt x="50176" y="2265702"/>
                  </a:lnTo>
                  <a:cubicBezTo>
                    <a:pt x="22465" y="2265702"/>
                    <a:pt x="0" y="2243238"/>
                    <a:pt x="0" y="2215526"/>
                  </a:cubicBezTo>
                  <a:lnTo>
                    <a:pt x="0" y="50176"/>
                  </a:lnTo>
                  <a:cubicBezTo>
                    <a:pt x="0" y="22465"/>
                    <a:pt x="22465" y="0"/>
                    <a:pt x="50176"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sp>
        <p:sp>
          <p:nvSpPr>
            <p:cNvPr id="7" name="TextBox 7"/>
            <p:cNvSpPr txBox="1"/>
            <p:nvPr/>
          </p:nvSpPr>
          <p:spPr>
            <a:xfrm>
              <a:off x="0" y="-28575"/>
              <a:ext cx="1141558" cy="2294277"/>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8" name="Group 8"/>
          <p:cNvGrpSpPr/>
          <p:nvPr/>
        </p:nvGrpSpPr>
        <p:grpSpPr>
          <a:xfrm>
            <a:off x="1721684" y="1599350"/>
            <a:ext cx="3949286" cy="607957"/>
            <a:chOff x="0" y="0"/>
            <a:chExt cx="1626782" cy="250428"/>
          </a:xfrm>
        </p:grpSpPr>
        <p:sp>
          <p:nvSpPr>
            <p:cNvPr id="9" name="Freeform 9"/>
            <p:cNvSpPr/>
            <p:nvPr/>
          </p:nvSpPr>
          <p:spPr>
            <a:xfrm>
              <a:off x="0" y="0"/>
              <a:ext cx="1626782" cy="250428"/>
            </a:xfrm>
            <a:custGeom>
              <a:avLst/>
              <a:gdLst/>
              <a:ahLst/>
              <a:cxnLst/>
              <a:rect l="l" t="t" r="r" b="b"/>
              <a:pathLst>
                <a:path w="1626782" h="250428">
                  <a:moveTo>
                    <a:pt x="123501" y="0"/>
                  </a:moveTo>
                  <a:lnTo>
                    <a:pt x="1503280" y="0"/>
                  </a:lnTo>
                  <a:cubicBezTo>
                    <a:pt x="1536035" y="0"/>
                    <a:pt x="1567448" y="13012"/>
                    <a:pt x="1590609" y="36173"/>
                  </a:cubicBezTo>
                  <a:cubicBezTo>
                    <a:pt x="1613770" y="59334"/>
                    <a:pt x="1626782" y="90747"/>
                    <a:pt x="1626782" y="123501"/>
                  </a:cubicBezTo>
                  <a:lnTo>
                    <a:pt x="1626782" y="126927"/>
                  </a:lnTo>
                  <a:cubicBezTo>
                    <a:pt x="1626782" y="195135"/>
                    <a:pt x="1571488" y="250428"/>
                    <a:pt x="1503280" y="250428"/>
                  </a:cubicBezTo>
                  <a:lnTo>
                    <a:pt x="123501" y="250428"/>
                  </a:lnTo>
                  <a:cubicBezTo>
                    <a:pt x="55293" y="250428"/>
                    <a:pt x="0" y="195135"/>
                    <a:pt x="0" y="126927"/>
                  </a:cubicBezTo>
                  <a:lnTo>
                    <a:pt x="0" y="123501"/>
                  </a:lnTo>
                  <a:cubicBezTo>
                    <a:pt x="0" y="55293"/>
                    <a:pt x="55293" y="0"/>
                    <a:pt x="123501" y="0"/>
                  </a:cubicBezTo>
                  <a:close/>
                </a:path>
              </a:pathLst>
            </a:custGeom>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ln w="19050" cap="rnd">
              <a:solidFill>
                <a:srgbClr val="084C6E"/>
              </a:solidFill>
              <a:prstDash val="solid"/>
              <a:round/>
            </a:ln>
          </p:spPr>
        </p:sp>
        <p:sp>
          <p:nvSpPr>
            <p:cNvPr id="10" name="TextBox 10"/>
            <p:cNvSpPr txBox="1"/>
            <p:nvPr/>
          </p:nvSpPr>
          <p:spPr>
            <a:xfrm>
              <a:off x="0" y="-66675"/>
              <a:ext cx="1626782" cy="317103"/>
            </a:xfrm>
            <a:prstGeom prst="rect">
              <a:avLst/>
            </a:prstGeom>
          </p:spPr>
          <p:txBody>
            <a:bodyPr lIns="0" tIns="0" rIns="0" bIns="0" rtlCol="0" anchor="ctr"/>
            <a:lstStyle/>
            <a:p>
              <a:pPr marL="0" lvl="0" indent="0" algn="ctr">
                <a:lnSpc>
                  <a:spcPts val="3753"/>
                </a:lnSpc>
                <a:spcBef>
                  <a:spcPct val="0"/>
                </a:spcBef>
              </a:pPr>
              <a:r>
                <a:rPr lang="en-US" sz="2502" spc="155">
                  <a:solidFill>
                    <a:srgbClr val="084C6E"/>
                  </a:solidFill>
                  <a:latin typeface="Open Sauce"/>
                </a:rPr>
                <a:t>Subnets</a:t>
              </a:r>
            </a:p>
          </p:txBody>
        </p:sp>
      </p:grpSp>
      <p:sp>
        <p:nvSpPr>
          <p:cNvPr id="11" name="TextBox 11"/>
          <p:cNvSpPr txBox="1"/>
          <p:nvPr/>
        </p:nvSpPr>
        <p:spPr>
          <a:xfrm>
            <a:off x="1868037" y="3513992"/>
            <a:ext cx="3656580" cy="5183058"/>
          </a:xfrm>
          <a:prstGeom prst="rect">
            <a:avLst/>
          </a:prstGeom>
        </p:spPr>
        <p:txBody>
          <a:bodyPr lIns="0" tIns="0" rIns="0" bIns="0" rtlCol="0" anchor="t">
            <a:spAutoFit/>
          </a:bodyPr>
          <a:lstStyle/>
          <a:p>
            <a:pPr marL="0" lvl="1" indent="0" algn="ctr">
              <a:lnSpc>
                <a:spcPts val="3173"/>
              </a:lnSpc>
              <a:spcBef>
                <a:spcPct val="0"/>
              </a:spcBef>
            </a:pPr>
            <a:r>
              <a:rPr lang="en-US" sz="2404">
                <a:solidFill>
                  <a:srgbClr val="084C6E"/>
                </a:solidFill>
                <a:latin typeface="Open Sauce"/>
              </a:rPr>
              <a:t>Subnets là một cách phân vùng mạng bằng cách chia một dải địa chỉ IP thành các dải nhỏ hơn. Trong VPC, các subnets được sử dụng để tạo các mạng con riêng biệt cho các nhóm tài nguyên khác nhau. Điều này giúp cô lập các tài nguyên khỏi nhau và ngăn chặn truy cập trái phép.</a:t>
            </a:r>
          </a:p>
        </p:txBody>
      </p:sp>
      <p:grpSp>
        <p:nvGrpSpPr>
          <p:cNvPr id="12" name="Group 12"/>
          <p:cNvGrpSpPr/>
          <p:nvPr/>
        </p:nvGrpSpPr>
        <p:grpSpPr>
          <a:xfrm>
            <a:off x="6989845" y="2013403"/>
            <a:ext cx="4674435" cy="7914967"/>
            <a:chOff x="0" y="0"/>
            <a:chExt cx="1330158" cy="2252284"/>
          </a:xfrm>
        </p:grpSpPr>
        <p:sp>
          <p:nvSpPr>
            <p:cNvPr id="13" name="Freeform 13"/>
            <p:cNvSpPr/>
            <p:nvPr/>
          </p:nvSpPr>
          <p:spPr>
            <a:xfrm>
              <a:off x="0" y="0"/>
              <a:ext cx="1330158" cy="2252284"/>
            </a:xfrm>
            <a:custGeom>
              <a:avLst/>
              <a:gdLst/>
              <a:ahLst/>
              <a:cxnLst/>
              <a:rect l="l" t="t" r="r" b="b"/>
              <a:pathLst>
                <a:path w="1330158" h="2252284">
                  <a:moveTo>
                    <a:pt x="43062" y="0"/>
                  </a:moveTo>
                  <a:lnTo>
                    <a:pt x="1287096" y="0"/>
                  </a:lnTo>
                  <a:cubicBezTo>
                    <a:pt x="1310879" y="0"/>
                    <a:pt x="1330158" y="19279"/>
                    <a:pt x="1330158" y="43062"/>
                  </a:cubicBezTo>
                  <a:lnTo>
                    <a:pt x="1330158" y="2209222"/>
                  </a:lnTo>
                  <a:cubicBezTo>
                    <a:pt x="1330158" y="2220643"/>
                    <a:pt x="1325621" y="2231596"/>
                    <a:pt x="1317546" y="2239672"/>
                  </a:cubicBezTo>
                  <a:cubicBezTo>
                    <a:pt x="1309470" y="2247747"/>
                    <a:pt x="1298517" y="2252284"/>
                    <a:pt x="1287096" y="2252284"/>
                  </a:cubicBezTo>
                  <a:lnTo>
                    <a:pt x="43062" y="2252284"/>
                  </a:lnTo>
                  <a:cubicBezTo>
                    <a:pt x="31641" y="2252284"/>
                    <a:pt x="20688" y="2247747"/>
                    <a:pt x="12613" y="2239672"/>
                  </a:cubicBezTo>
                  <a:cubicBezTo>
                    <a:pt x="4537" y="2231596"/>
                    <a:pt x="0" y="2220643"/>
                    <a:pt x="0" y="2209222"/>
                  </a:cubicBezTo>
                  <a:lnTo>
                    <a:pt x="0" y="43062"/>
                  </a:lnTo>
                  <a:cubicBezTo>
                    <a:pt x="0" y="31641"/>
                    <a:pt x="4537" y="20688"/>
                    <a:pt x="12613" y="12613"/>
                  </a:cubicBezTo>
                  <a:cubicBezTo>
                    <a:pt x="20688" y="4537"/>
                    <a:pt x="31641" y="0"/>
                    <a:pt x="43062"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sp>
        <p:sp>
          <p:nvSpPr>
            <p:cNvPr id="14" name="TextBox 14"/>
            <p:cNvSpPr txBox="1"/>
            <p:nvPr/>
          </p:nvSpPr>
          <p:spPr>
            <a:xfrm>
              <a:off x="0" y="-28575"/>
              <a:ext cx="1330158" cy="2280859"/>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5" name="Group 15"/>
          <p:cNvGrpSpPr/>
          <p:nvPr/>
        </p:nvGrpSpPr>
        <p:grpSpPr>
          <a:xfrm>
            <a:off x="6989845" y="1599350"/>
            <a:ext cx="4674435" cy="733798"/>
            <a:chOff x="0" y="0"/>
            <a:chExt cx="1925484" cy="302265"/>
          </a:xfrm>
        </p:grpSpPr>
        <p:sp>
          <p:nvSpPr>
            <p:cNvPr id="16" name="Freeform 16"/>
            <p:cNvSpPr/>
            <p:nvPr/>
          </p:nvSpPr>
          <p:spPr>
            <a:xfrm>
              <a:off x="0" y="0"/>
              <a:ext cx="1925484" cy="302265"/>
            </a:xfrm>
            <a:custGeom>
              <a:avLst/>
              <a:gdLst/>
              <a:ahLst/>
              <a:cxnLst/>
              <a:rect l="l" t="t" r="r" b="b"/>
              <a:pathLst>
                <a:path w="1925484" h="302265">
                  <a:moveTo>
                    <a:pt x="104342" y="0"/>
                  </a:moveTo>
                  <a:lnTo>
                    <a:pt x="1821141" y="0"/>
                  </a:lnTo>
                  <a:cubicBezTo>
                    <a:pt x="1878768" y="0"/>
                    <a:pt x="1925484" y="46716"/>
                    <a:pt x="1925484" y="104342"/>
                  </a:cubicBezTo>
                  <a:lnTo>
                    <a:pt x="1925484" y="197922"/>
                  </a:lnTo>
                  <a:cubicBezTo>
                    <a:pt x="1925484" y="225596"/>
                    <a:pt x="1914491" y="252135"/>
                    <a:pt x="1894923" y="271703"/>
                  </a:cubicBezTo>
                  <a:cubicBezTo>
                    <a:pt x="1875355" y="291271"/>
                    <a:pt x="1848815" y="302265"/>
                    <a:pt x="1821141" y="302265"/>
                  </a:cubicBezTo>
                  <a:lnTo>
                    <a:pt x="104342" y="302265"/>
                  </a:lnTo>
                  <a:cubicBezTo>
                    <a:pt x="46716" y="302265"/>
                    <a:pt x="0" y="255549"/>
                    <a:pt x="0" y="197922"/>
                  </a:cubicBezTo>
                  <a:lnTo>
                    <a:pt x="0" y="104342"/>
                  </a:lnTo>
                  <a:cubicBezTo>
                    <a:pt x="0" y="46716"/>
                    <a:pt x="46716" y="0"/>
                    <a:pt x="104342" y="0"/>
                  </a:cubicBezTo>
                  <a:close/>
                </a:path>
              </a:pathLst>
            </a:custGeom>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ln w="19050" cap="rnd">
              <a:solidFill>
                <a:srgbClr val="084C6E"/>
              </a:solidFill>
              <a:prstDash val="solid"/>
              <a:round/>
            </a:ln>
          </p:spPr>
        </p:sp>
        <p:sp>
          <p:nvSpPr>
            <p:cNvPr id="17" name="TextBox 17"/>
            <p:cNvSpPr txBox="1"/>
            <p:nvPr/>
          </p:nvSpPr>
          <p:spPr>
            <a:xfrm>
              <a:off x="0" y="-66675"/>
              <a:ext cx="1925484" cy="368940"/>
            </a:xfrm>
            <a:prstGeom prst="rect">
              <a:avLst/>
            </a:prstGeom>
          </p:spPr>
          <p:txBody>
            <a:bodyPr lIns="0" tIns="0" rIns="0" bIns="0" rtlCol="0" anchor="ctr"/>
            <a:lstStyle/>
            <a:p>
              <a:pPr marL="0" lvl="0" indent="0" algn="ctr">
                <a:lnSpc>
                  <a:spcPts val="3753"/>
                </a:lnSpc>
                <a:spcBef>
                  <a:spcPct val="0"/>
                </a:spcBef>
              </a:pPr>
              <a:r>
                <a:rPr lang="en-US" sz="2502" spc="155">
                  <a:solidFill>
                    <a:srgbClr val="084C6E"/>
                  </a:solidFill>
                  <a:latin typeface="Open Sauce"/>
                </a:rPr>
                <a:t>VLANs</a:t>
              </a:r>
            </a:p>
          </p:txBody>
        </p:sp>
      </p:grpSp>
      <p:sp>
        <p:nvSpPr>
          <p:cNvPr id="18" name="TextBox 18"/>
          <p:cNvSpPr txBox="1"/>
          <p:nvPr/>
        </p:nvSpPr>
        <p:spPr>
          <a:xfrm>
            <a:off x="7216010" y="2304573"/>
            <a:ext cx="4330435" cy="7592371"/>
          </a:xfrm>
          <a:prstGeom prst="rect">
            <a:avLst/>
          </a:prstGeom>
        </p:spPr>
        <p:txBody>
          <a:bodyPr lIns="0" tIns="0" rIns="0" bIns="0" rtlCol="0" anchor="t">
            <a:spAutoFit/>
          </a:bodyPr>
          <a:lstStyle/>
          <a:p>
            <a:pPr>
              <a:lnSpc>
                <a:spcPts val="3218"/>
              </a:lnSpc>
            </a:pPr>
            <a:r>
              <a:rPr lang="en-US" sz="2437">
                <a:solidFill>
                  <a:srgbClr val="084C6E"/>
                </a:solidFill>
                <a:latin typeface="Open Sauce"/>
              </a:rPr>
              <a:t>VLANs là một cách phân vùng mạng bằng cách chia một mạng vật lý thành các mạng logic. VLANs hoạt động ở lớp 2 của mô hình OSI, trong khi các subnets hoạt động ở lớp 3. Điều này có nghĩa là VLANs có thể được sử dụng để cô lập các thiết bị mạng khỏi nhau, ngay cả khi chúng được kết nối với cùng một bộ định tuyến hoặc switch. Trong VPC, VLANs có thể được sử dụng để tạo các mạng logic riêng biệt cho các nhóm tài nguyên khác nhau. Điều này giúp tăng cường bảo mật và hiệu suất.</a:t>
            </a:r>
          </a:p>
        </p:txBody>
      </p:sp>
      <p:grpSp>
        <p:nvGrpSpPr>
          <p:cNvPr id="19" name="Group 19"/>
          <p:cNvGrpSpPr/>
          <p:nvPr/>
        </p:nvGrpSpPr>
        <p:grpSpPr>
          <a:xfrm>
            <a:off x="12586713" y="2013403"/>
            <a:ext cx="4512258" cy="7883541"/>
            <a:chOff x="0" y="0"/>
            <a:chExt cx="1284009" cy="2243342"/>
          </a:xfrm>
        </p:grpSpPr>
        <p:sp>
          <p:nvSpPr>
            <p:cNvPr id="20" name="Freeform 20"/>
            <p:cNvSpPr/>
            <p:nvPr/>
          </p:nvSpPr>
          <p:spPr>
            <a:xfrm>
              <a:off x="0" y="0"/>
              <a:ext cx="1284009" cy="2243342"/>
            </a:xfrm>
            <a:custGeom>
              <a:avLst/>
              <a:gdLst/>
              <a:ahLst/>
              <a:cxnLst/>
              <a:rect l="l" t="t" r="r" b="b"/>
              <a:pathLst>
                <a:path w="1284009" h="2243342">
                  <a:moveTo>
                    <a:pt x="44610" y="0"/>
                  </a:moveTo>
                  <a:lnTo>
                    <a:pt x="1239399" y="0"/>
                  </a:lnTo>
                  <a:cubicBezTo>
                    <a:pt x="1251230" y="0"/>
                    <a:pt x="1262577" y="4700"/>
                    <a:pt x="1270943" y="13066"/>
                  </a:cubicBezTo>
                  <a:cubicBezTo>
                    <a:pt x="1279309" y="21432"/>
                    <a:pt x="1284009" y="32778"/>
                    <a:pt x="1284009" y="44610"/>
                  </a:cubicBezTo>
                  <a:lnTo>
                    <a:pt x="1284009" y="2198732"/>
                  </a:lnTo>
                  <a:cubicBezTo>
                    <a:pt x="1284009" y="2223369"/>
                    <a:pt x="1264036" y="2243342"/>
                    <a:pt x="1239399" y="2243342"/>
                  </a:cubicBezTo>
                  <a:lnTo>
                    <a:pt x="44610" y="2243342"/>
                  </a:lnTo>
                  <a:cubicBezTo>
                    <a:pt x="32778" y="2243342"/>
                    <a:pt x="21432" y="2238642"/>
                    <a:pt x="13066" y="2230276"/>
                  </a:cubicBezTo>
                  <a:cubicBezTo>
                    <a:pt x="4700" y="2221910"/>
                    <a:pt x="0" y="2210563"/>
                    <a:pt x="0" y="2198732"/>
                  </a:cubicBezTo>
                  <a:lnTo>
                    <a:pt x="0" y="44610"/>
                  </a:lnTo>
                  <a:cubicBezTo>
                    <a:pt x="0" y="32778"/>
                    <a:pt x="4700" y="21432"/>
                    <a:pt x="13066" y="13066"/>
                  </a:cubicBezTo>
                  <a:cubicBezTo>
                    <a:pt x="21432" y="4700"/>
                    <a:pt x="32778" y="0"/>
                    <a:pt x="44610" y="0"/>
                  </a:cubicBezTo>
                  <a:close/>
                </a:path>
              </a:pathLst>
            </a:custGeom>
            <a:gradFill rotWithShape="1">
              <a:gsLst>
                <a:gs pos="0">
                  <a:srgbClr val="FFFFFF">
                    <a:alpha val="100000"/>
                  </a:srgbClr>
                </a:gs>
                <a:gs pos="100000">
                  <a:srgbClr val="FFFFFF">
                    <a:alpha val="100000"/>
                  </a:srgbClr>
                </a:gs>
              </a:gsLst>
              <a:path path="circle">
                <a:fillToRect r="100000" b="100000"/>
              </a:path>
              <a:tileRect l="-100000" t="-100000"/>
            </a:gradFill>
            <a:ln w="19050" cap="rnd">
              <a:solidFill>
                <a:srgbClr val="084C6E"/>
              </a:solidFill>
              <a:prstDash val="solid"/>
              <a:round/>
            </a:ln>
          </p:spPr>
        </p:sp>
        <p:sp>
          <p:nvSpPr>
            <p:cNvPr id="21" name="TextBox 21"/>
            <p:cNvSpPr txBox="1"/>
            <p:nvPr/>
          </p:nvSpPr>
          <p:spPr>
            <a:xfrm>
              <a:off x="0" y="-28575"/>
              <a:ext cx="1284009" cy="2271917"/>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2" name="Group 22"/>
          <p:cNvGrpSpPr/>
          <p:nvPr/>
        </p:nvGrpSpPr>
        <p:grpSpPr>
          <a:xfrm>
            <a:off x="12586713" y="1662271"/>
            <a:ext cx="4512258" cy="607957"/>
            <a:chOff x="0" y="0"/>
            <a:chExt cx="1858680" cy="250428"/>
          </a:xfrm>
        </p:grpSpPr>
        <p:sp>
          <p:nvSpPr>
            <p:cNvPr id="23" name="Freeform 23"/>
            <p:cNvSpPr/>
            <p:nvPr/>
          </p:nvSpPr>
          <p:spPr>
            <a:xfrm>
              <a:off x="0" y="0"/>
              <a:ext cx="1858680" cy="250428"/>
            </a:xfrm>
            <a:custGeom>
              <a:avLst/>
              <a:gdLst/>
              <a:ahLst/>
              <a:cxnLst/>
              <a:rect l="l" t="t" r="r" b="b"/>
              <a:pathLst>
                <a:path w="1858680" h="250428">
                  <a:moveTo>
                    <a:pt x="108092" y="0"/>
                  </a:moveTo>
                  <a:lnTo>
                    <a:pt x="1750588" y="0"/>
                  </a:lnTo>
                  <a:cubicBezTo>
                    <a:pt x="1779255" y="0"/>
                    <a:pt x="1806749" y="11388"/>
                    <a:pt x="1827020" y="31660"/>
                  </a:cubicBezTo>
                  <a:cubicBezTo>
                    <a:pt x="1847292" y="51931"/>
                    <a:pt x="1858680" y="79425"/>
                    <a:pt x="1858680" y="108092"/>
                  </a:cubicBezTo>
                  <a:lnTo>
                    <a:pt x="1858680" y="142336"/>
                  </a:lnTo>
                  <a:cubicBezTo>
                    <a:pt x="1858680" y="171004"/>
                    <a:pt x="1847292" y="198497"/>
                    <a:pt x="1827020" y="218769"/>
                  </a:cubicBezTo>
                  <a:cubicBezTo>
                    <a:pt x="1806749" y="239040"/>
                    <a:pt x="1779255" y="250428"/>
                    <a:pt x="1750588" y="250428"/>
                  </a:cubicBezTo>
                  <a:lnTo>
                    <a:pt x="108092" y="250428"/>
                  </a:lnTo>
                  <a:cubicBezTo>
                    <a:pt x="79425" y="250428"/>
                    <a:pt x="51931" y="239040"/>
                    <a:pt x="31660" y="218769"/>
                  </a:cubicBezTo>
                  <a:cubicBezTo>
                    <a:pt x="11388" y="198497"/>
                    <a:pt x="0" y="171004"/>
                    <a:pt x="0" y="142336"/>
                  </a:cubicBezTo>
                  <a:lnTo>
                    <a:pt x="0" y="108092"/>
                  </a:lnTo>
                  <a:cubicBezTo>
                    <a:pt x="0" y="79425"/>
                    <a:pt x="11388" y="51931"/>
                    <a:pt x="31660" y="31660"/>
                  </a:cubicBezTo>
                  <a:cubicBezTo>
                    <a:pt x="51931" y="11388"/>
                    <a:pt x="79425" y="0"/>
                    <a:pt x="108092" y="0"/>
                  </a:cubicBezTo>
                  <a:close/>
                </a:path>
              </a:pathLst>
            </a:custGeom>
            <a:gradFill rotWithShape="1">
              <a:gsLst>
                <a:gs pos="0">
                  <a:srgbClr val="84BFDD">
                    <a:alpha val="100000"/>
                  </a:srgbClr>
                </a:gs>
                <a:gs pos="50000">
                  <a:srgbClr val="FFFFFF">
                    <a:alpha val="100000"/>
                  </a:srgbClr>
                </a:gs>
                <a:gs pos="100000">
                  <a:srgbClr val="FFF7CF">
                    <a:alpha val="100000"/>
                  </a:srgbClr>
                </a:gs>
              </a:gsLst>
              <a:path path="circle">
                <a:fillToRect r="100000" b="100000"/>
              </a:path>
              <a:tileRect l="-100000" t="-100000"/>
            </a:gradFill>
            <a:ln w="19050" cap="rnd">
              <a:solidFill>
                <a:srgbClr val="084C6E"/>
              </a:solidFill>
              <a:prstDash val="solid"/>
              <a:round/>
            </a:ln>
          </p:spPr>
        </p:sp>
        <p:sp>
          <p:nvSpPr>
            <p:cNvPr id="24" name="TextBox 24"/>
            <p:cNvSpPr txBox="1"/>
            <p:nvPr/>
          </p:nvSpPr>
          <p:spPr>
            <a:xfrm>
              <a:off x="0" y="-66675"/>
              <a:ext cx="1858680" cy="317103"/>
            </a:xfrm>
            <a:prstGeom prst="rect">
              <a:avLst/>
            </a:prstGeom>
          </p:spPr>
          <p:txBody>
            <a:bodyPr lIns="0" tIns="0" rIns="0" bIns="0" rtlCol="0" anchor="ctr"/>
            <a:lstStyle/>
            <a:p>
              <a:pPr marL="0" lvl="0" indent="0" algn="ctr">
                <a:lnSpc>
                  <a:spcPts val="3753"/>
                </a:lnSpc>
                <a:spcBef>
                  <a:spcPct val="0"/>
                </a:spcBef>
              </a:pPr>
              <a:r>
                <a:rPr lang="en-US" sz="2502" spc="155">
                  <a:solidFill>
                    <a:srgbClr val="084C6E"/>
                  </a:solidFill>
                  <a:latin typeface="Open Sauce"/>
                </a:rPr>
                <a:t>VPNs</a:t>
              </a:r>
            </a:p>
          </p:txBody>
        </p:sp>
      </p:grpSp>
      <p:sp>
        <p:nvSpPr>
          <p:cNvPr id="25" name="TextBox 25"/>
          <p:cNvSpPr txBox="1"/>
          <p:nvPr/>
        </p:nvSpPr>
        <p:spPr>
          <a:xfrm>
            <a:off x="12978730" y="2904335"/>
            <a:ext cx="3792192" cy="6392848"/>
          </a:xfrm>
          <a:prstGeom prst="rect">
            <a:avLst/>
          </a:prstGeom>
        </p:spPr>
        <p:txBody>
          <a:bodyPr lIns="0" tIns="0" rIns="0" bIns="0" rtlCol="0" anchor="t">
            <a:spAutoFit/>
          </a:bodyPr>
          <a:lstStyle/>
          <a:p>
            <a:pPr algn="ctr">
              <a:lnSpc>
                <a:spcPts val="3168"/>
              </a:lnSpc>
            </a:pPr>
            <a:r>
              <a:rPr lang="en-US" sz="2400">
                <a:solidFill>
                  <a:srgbClr val="084C6E"/>
                </a:solidFill>
                <a:latin typeface="Open Sauce"/>
              </a:rPr>
              <a:t>VPNs là một cách tạo kết nối mạng an toàn giữa hai mạng khác nhau. VPNs sử dụng mã hóa để bảo vệ dữ liệu khỏi bị đánh cắp hoặc truy cập trái phép.</a:t>
            </a:r>
          </a:p>
          <a:p>
            <a:pPr algn="ctr">
              <a:lnSpc>
                <a:spcPts val="3168"/>
              </a:lnSpc>
            </a:pPr>
            <a:r>
              <a:rPr lang="en-US" sz="2400">
                <a:solidFill>
                  <a:srgbClr val="084C6E"/>
                </a:solidFill>
                <a:latin typeface="Open Sauce"/>
              </a:rPr>
              <a:t>Trong VPC, VPNs có thể được sử dụng để kết nối VPC với mạng doanh nghiệp nội bộ. Điều này cho phép doanh nghiệp truy cập vào các tài nguyên VPC từ bên trong mạng nội bộ.</a:t>
            </a:r>
          </a:p>
          <a:p>
            <a:pPr marL="0" lvl="1" indent="0" algn="ctr">
              <a:lnSpc>
                <a:spcPts val="3159"/>
              </a:lnSpc>
              <a:spcBef>
                <a:spcPct val="0"/>
              </a:spcBef>
            </a:pPr>
            <a:endParaRPr lang="en-US" sz="2400">
              <a:solidFill>
                <a:srgbClr val="084C6E"/>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1899" y="1766990"/>
            <a:ext cx="13364202" cy="6428350"/>
          </a:xfrm>
          <a:custGeom>
            <a:avLst/>
            <a:gdLst/>
            <a:ahLst/>
            <a:cxnLst/>
            <a:rect l="l" t="t" r="r" b="b"/>
            <a:pathLst>
              <a:path w="13364202" h="6428350">
                <a:moveTo>
                  <a:pt x="0" y="0"/>
                </a:moveTo>
                <a:lnTo>
                  <a:pt x="13364202" y="0"/>
                </a:lnTo>
                <a:lnTo>
                  <a:pt x="13364202" y="6428350"/>
                </a:lnTo>
                <a:lnTo>
                  <a:pt x="0" y="6428350"/>
                </a:lnTo>
                <a:lnTo>
                  <a:pt x="0" y="0"/>
                </a:lnTo>
                <a:close/>
              </a:path>
            </a:pathLst>
          </a:custGeom>
          <a:blipFill>
            <a:blip r:embed="rId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0972" y="573053"/>
            <a:ext cx="16801853" cy="9089715"/>
            <a:chOff x="0" y="0"/>
            <a:chExt cx="4001696" cy="2164897"/>
          </a:xfrm>
        </p:grpSpPr>
        <p:sp>
          <p:nvSpPr>
            <p:cNvPr id="3" name="Freeform 3"/>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1935261" y="1444370"/>
            <a:ext cx="14638190" cy="619125"/>
          </a:xfrm>
          <a:prstGeom prst="rect">
            <a:avLst/>
          </a:prstGeom>
        </p:spPr>
        <p:txBody>
          <a:bodyPr lIns="0" tIns="0" rIns="0" bIns="0" rtlCol="0" anchor="t">
            <a:spAutoFit/>
          </a:bodyPr>
          <a:lstStyle/>
          <a:p>
            <a:pPr marL="0" lvl="0" indent="0" algn="ctr">
              <a:lnSpc>
                <a:spcPts val="4800"/>
              </a:lnSpc>
              <a:spcBef>
                <a:spcPct val="0"/>
              </a:spcBef>
            </a:pPr>
            <a:r>
              <a:rPr lang="en-US" sz="4000">
                <a:solidFill>
                  <a:srgbClr val="084C6E"/>
                </a:solidFill>
                <a:latin typeface="Maven Pro Bold"/>
              </a:rPr>
              <a:t>IDENTITY AND ACCESS MANAGEMENT (IAM)</a:t>
            </a:r>
          </a:p>
        </p:txBody>
      </p:sp>
      <p:sp>
        <p:nvSpPr>
          <p:cNvPr id="6" name="TextBox 6"/>
          <p:cNvSpPr txBox="1"/>
          <p:nvPr/>
        </p:nvSpPr>
        <p:spPr>
          <a:xfrm>
            <a:off x="2172978" y="2253995"/>
            <a:ext cx="13942045" cy="6927260"/>
          </a:xfrm>
          <a:prstGeom prst="rect">
            <a:avLst/>
          </a:prstGeom>
        </p:spPr>
        <p:txBody>
          <a:bodyPr lIns="0" tIns="0" rIns="0" bIns="0" rtlCol="0" anchor="t">
            <a:spAutoFit/>
          </a:bodyPr>
          <a:lstStyle/>
          <a:p>
            <a:pPr marL="588907" lvl="1" indent="-294453">
              <a:lnSpc>
                <a:spcPts val="3927"/>
              </a:lnSpc>
              <a:buFont typeface="Arial"/>
              <a:buChar char="•"/>
            </a:pPr>
            <a:r>
              <a:rPr lang="en-US" sz="2727" dirty="0">
                <a:solidFill>
                  <a:srgbClr val="084C6E"/>
                </a:solidFill>
                <a:latin typeface="Arial" panose="020B0604020202020204" pitchFamily="34" charset="0"/>
              </a:rPr>
              <a:t> Identity and Access Management (IAM) </a:t>
            </a:r>
            <a:r>
              <a:rPr lang="en-US" sz="2727" dirty="0" err="1">
                <a:solidFill>
                  <a:srgbClr val="084C6E"/>
                </a:solidFill>
                <a:latin typeface="Arial" panose="020B0604020202020204" pitchFamily="34" charset="0"/>
              </a:rPr>
              <a:t>là</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một</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khái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niệm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chung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được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áp</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dụng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trên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tất</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cả</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các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nền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tảng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đám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mây</a:t>
            </a:r>
            <a:r>
              <a:rPr lang="en-US" sz="2727" dirty="0">
                <a:solidFill>
                  <a:srgbClr val="084C6E"/>
                </a:solidFill>
                <a:latin typeface="Arial" panose="020B0604020202020204" pitchFamily="34" charset="0"/>
              </a:rPr>
              <a:t>, bao </a:t>
            </a:r>
            <a:r>
              <a:rPr lang="en-US" sz="2727" dirty="0" err="1">
                <a:solidFill>
                  <a:srgbClr val="084C6E"/>
                </a:solidFill>
                <a:latin typeface="Arial" panose="020B0604020202020204" pitchFamily="34" charset="0"/>
              </a:rPr>
              <a:t>gồm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cả</a:t>
            </a:r>
            <a:r>
              <a:rPr lang="en-US" sz="2727" dirty="0">
                <a:solidFill>
                  <a:srgbClr val="084C6E"/>
                </a:solidFill>
                <a:latin typeface="Arial" panose="020B0604020202020204" pitchFamily="34" charset="0"/>
              </a:rPr>
              <a:t> Amazon Web Services (AWS), Microsoft Azure, Google Cloud Platform (GCP) </a:t>
            </a:r>
            <a:r>
              <a:rPr lang="en-US" sz="2727" dirty="0" err="1">
                <a:solidFill>
                  <a:srgbClr val="084C6E"/>
                </a:solidFill>
                <a:latin typeface="Arial" panose="020B0604020202020204" pitchFamily="34" charset="0"/>
              </a:rPr>
              <a:t>và</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nhiều</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nền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tảng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khác</a:t>
            </a:r>
            <a:r>
              <a:rPr lang="en-US" sz="2727" dirty="0">
                <a:solidFill>
                  <a:srgbClr val="084C6E"/>
                </a:solidFill>
                <a:latin typeface="Arial" panose="020B0604020202020204" pitchFamily="34" charset="0"/>
              </a:rPr>
              <a:t>. IAM </a:t>
            </a:r>
            <a:r>
              <a:rPr lang="en-US" sz="2727" dirty="0" err="1">
                <a:solidFill>
                  <a:srgbClr val="084C6E"/>
                </a:solidFill>
                <a:latin typeface="Arial" panose="020B0604020202020204" pitchFamily="34" charset="0"/>
              </a:rPr>
              <a:t>quản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lý</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và</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kiểm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soát</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quyền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truy</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cập</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của</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người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dùng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và</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các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tài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nguyên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trong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môi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trường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đám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mây</a:t>
            </a:r>
            <a:r>
              <a:rPr lang="en-US" sz="2727" dirty="0">
                <a:solidFill>
                  <a:srgbClr val="084C6E"/>
                </a:solidFill>
                <a:latin typeface="Arial" panose="020B0604020202020204" pitchFamily="34" charset="0"/>
              </a:rPr>
              <a:t>. IAM </a:t>
            </a:r>
            <a:r>
              <a:rPr lang="en-US" sz="2727" dirty="0" err="1">
                <a:solidFill>
                  <a:srgbClr val="084C6E"/>
                </a:solidFill>
                <a:latin typeface="Arial" panose="020B0604020202020204" pitchFamily="34" charset="0"/>
              </a:rPr>
              <a:t>thường</a:t>
            </a:r>
            <a:r>
              <a:rPr lang="en-US" sz="2727" dirty="0">
                <a:solidFill>
                  <a:srgbClr val="084C6E"/>
                </a:solidFill>
                <a:latin typeface="Arial" panose="020B0604020202020204" pitchFamily="34" charset="0"/>
              </a:rPr>
              <a:t> bao </a:t>
            </a:r>
            <a:r>
              <a:rPr lang="en-US" sz="2727" dirty="0" err="1">
                <a:solidFill>
                  <a:srgbClr val="084C6E"/>
                </a:solidFill>
                <a:latin typeface="Arial" panose="020B0604020202020204" pitchFamily="34" charset="0"/>
              </a:rPr>
              <a:t>gồm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các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thành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phần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sau</a:t>
            </a:r>
            <a:r>
              <a:rPr lang="en-US" sz="2727" dirty="0">
                <a:solidFill>
                  <a:srgbClr val="084C6E"/>
                </a:solidFill>
                <a:latin typeface="Arial" panose="020B0604020202020204" pitchFamily="34" charset="0"/>
              </a:rPr>
              <a:t>:</a:t>
            </a:r>
          </a:p>
          <a:p>
            <a:pPr marL="1177813" lvl="2" indent="-392604">
              <a:lnSpc>
                <a:spcPts val="3927"/>
              </a:lnSpc>
              <a:buFont typeface="Arial"/>
              <a:buChar char="⚬"/>
            </a:pPr>
            <a:r>
              <a:rPr lang="en-US" sz="2727" dirty="0" err="1">
                <a:solidFill>
                  <a:srgbClr val="084C6E"/>
                </a:solidFill>
                <a:latin typeface="Arial" panose="020B0604020202020204" pitchFamily="34" charset="0"/>
              </a:rPr>
              <a:t>Quản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lý</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danh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tính</a:t>
            </a:r>
            <a:r>
              <a:rPr lang="en-US" sz="2727" dirty="0">
                <a:solidFill>
                  <a:srgbClr val="084C6E"/>
                </a:solidFill>
                <a:latin typeface="Arial" panose="020B0604020202020204" pitchFamily="34" charset="0"/>
              </a:rPr>
              <a:t>: Bao </a:t>
            </a:r>
            <a:r>
              <a:rPr lang="en-US" sz="2727" dirty="0" err="1">
                <a:solidFill>
                  <a:srgbClr val="084C6E"/>
                </a:solidFill>
                <a:latin typeface="Arial" panose="020B0604020202020204" pitchFamily="34" charset="0"/>
              </a:rPr>
              <a:t>gồm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tạo</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quản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lý</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và</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xóa</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danh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tính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người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dùng</a:t>
            </a:r>
            <a:r>
              <a:rPr lang="en-US" sz="2727" dirty="0">
                <a:solidFill>
                  <a:srgbClr val="084C6E"/>
                </a:solidFill>
                <a:latin typeface="Arial" panose="020B0604020202020204" pitchFamily="34" charset="0"/>
              </a:rPr>
              <a:t>. Danh </a:t>
            </a:r>
            <a:r>
              <a:rPr lang="en-US" sz="2727" dirty="0" err="1">
                <a:solidFill>
                  <a:srgbClr val="084C6E"/>
                </a:solidFill>
                <a:latin typeface="Arial" panose="020B0604020202020204" pitchFamily="34" charset="0"/>
              </a:rPr>
              <a:t>tính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có</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thể</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là</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cá</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nhân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nhóm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hoặc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máy</a:t>
            </a:r>
            <a:r>
              <a:rPr lang="en-US" sz="2727" dirty="0">
                <a:solidFill>
                  <a:srgbClr val="084C6E"/>
                </a:solidFill>
                <a:latin typeface="Arial" panose="020B0604020202020204" pitchFamily="34" charset="0"/>
              </a:rPr>
              <a:t>.</a:t>
            </a:r>
          </a:p>
          <a:p>
            <a:pPr marL="1177813" lvl="2" indent="-392604">
              <a:lnSpc>
                <a:spcPts val="3927"/>
              </a:lnSpc>
              <a:buFont typeface="Arial"/>
              <a:buChar char="⚬"/>
            </a:pPr>
            <a:r>
              <a:rPr lang="en-US" sz="2727" dirty="0" err="1">
                <a:solidFill>
                  <a:srgbClr val="084C6E"/>
                </a:solidFill>
                <a:latin typeface="Arial" panose="020B0604020202020204" pitchFamily="34" charset="0"/>
              </a:rPr>
              <a:t>Kiểm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soát</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truy</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cập</a:t>
            </a:r>
            <a:r>
              <a:rPr lang="en-US" sz="2727" dirty="0">
                <a:solidFill>
                  <a:srgbClr val="084C6E"/>
                </a:solidFill>
                <a:latin typeface="Arial" panose="020B0604020202020204" pitchFamily="34" charset="0"/>
              </a:rPr>
              <a:t>: Bao </a:t>
            </a:r>
            <a:r>
              <a:rPr lang="en-US" sz="2727" dirty="0" err="1">
                <a:solidFill>
                  <a:srgbClr val="084C6E"/>
                </a:solidFill>
                <a:latin typeface="Arial" panose="020B0604020202020204" pitchFamily="34" charset="0"/>
              </a:rPr>
              <a:t>gồm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gán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quyền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cho</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danh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tính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để</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truy</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cập</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tài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nguyên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Quyền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có</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thể</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được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cấp</a:t>
            </a:r>
            <a:r>
              <a:rPr lang="en-US" sz="2727" dirty="0">
                <a:solidFill>
                  <a:srgbClr val="084C6E"/>
                </a:solidFill>
                <a:latin typeface="Arial" panose="020B0604020202020204" pitchFamily="34" charset="0"/>
              </a:rPr>
              <a:t> ở </a:t>
            </a:r>
            <a:r>
              <a:rPr lang="en-US" sz="2727" dirty="0" err="1">
                <a:solidFill>
                  <a:srgbClr val="084C6E"/>
                </a:solidFill>
                <a:latin typeface="Arial" panose="020B0604020202020204" pitchFamily="34" charset="0"/>
              </a:rPr>
              <a:t>cấp</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cá</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nhân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nhóm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hoặc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vai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trò</a:t>
            </a:r>
            <a:r>
              <a:rPr lang="en-US" sz="2727" dirty="0">
                <a:solidFill>
                  <a:srgbClr val="084C6E"/>
                </a:solidFill>
                <a:latin typeface="Arial" panose="020B0604020202020204" pitchFamily="34" charset="0"/>
              </a:rPr>
              <a:t>.</a:t>
            </a:r>
          </a:p>
          <a:p>
            <a:pPr marL="1177813" lvl="2" indent="-392604">
              <a:lnSpc>
                <a:spcPts val="3927"/>
              </a:lnSpc>
              <a:buFont typeface="Arial"/>
              <a:buChar char="⚬"/>
            </a:pPr>
            <a:r>
              <a:rPr lang="en-US" sz="2727" dirty="0" err="1">
                <a:solidFill>
                  <a:srgbClr val="084C6E"/>
                </a:solidFill>
                <a:latin typeface="Arial" panose="020B0604020202020204" pitchFamily="34" charset="0"/>
              </a:rPr>
              <a:t>Xác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thực</a:t>
            </a:r>
            <a:r>
              <a:rPr lang="en-US" sz="2727" dirty="0">
                <a:solidFill>
                  <a:srgbClr val="084C6E"/>
                </a:solidFill>
                <a:latin typeface="Arial" panose="020B0604020202020204" pitchFamily="34" charset="0"/>
              </a:rPr>
              <a:t>: Bao </a:t>
            </a:r>
            <a:r>
              <a:rPr lang="en-US" sz="2727" dirty="0" err="1">
                <a:solidFill>
                  <a:srgbClr val="084C6E"/>
                </a:solidFill>
                <a:latin typeface="Arial" panose="020B0604020202020204" pitchFamily="34" charset="0"/>
              </a:rPr>
              <a:t>gồm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xác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minh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danh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tính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của</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người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dùng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trước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khi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cấp</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cho</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họ</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quyền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truy</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cập</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vào</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tài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nguyên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Xác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thực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có</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thể</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được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thực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hiện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bằng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nhiều</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phương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pháp</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chẳng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hạn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như</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mật</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khẩu</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mã</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thông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báo</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hoặc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quét</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sinh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trắc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học</a:t>
            </a:r>
            <a:r>
              <a:rPr lang="en-US" sz="2727" dirty="0">
                <a:solidFill>
                  <a:srgbClr val="084C6E"/>
                </a:solidFill>
                <a:latin typeface="Arial" panose="020B0604020202020204" pitchFamily="34" charset="0"/>
              </a:rPr>
              <a:t>.</a:t>
            </a:r>
          </a:p>
          <a:p>
            <a:pPr marL="1177813" lvl="2" indent="-392604">
              <a:lnSpc>
                <a:spcPts val="3927"/>
              </a:lnSpc>
              <a:buFont typeface="Arial"/>
              <a:buChar char="⚬"/>
            </a:pPr>
            <a:r>
              <a:rPr lang="en-US" sz="2727" dirty="0" err="1">
                <a:solidFill>
                  <a:srgbClr val="084C6E"/>
                </a:solidFill>
                <a:latin typeface="Arial" panose="020B0604020202020204" pitchFamily="34" charset="0"/>
              </a:rPr>
              <a:t>Ủy</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quyền</a:t>
            </a:r>
            <a:r>
              <a:rPr lang="en-US" sz="2727" dirty="0">
                <a:solidFill>
                  <a:srgbClr val="084C6E"/>
                </a:solidFill>
                <a:latin typeface="Arial" panose="020B0604020202020204" pitchFamily="34" charset="0"/>
              </a:rPr>
              <a:t>: Bao </a:t>
            </a:r>
            <a:r>
              <a:rPr lang="en-US" sz="2727" dirty="0" err="1">
                <a:solidFill>
                  <a:srgbClr val="084C6E"/>
                </a:solidFill>
                <a:latin typeface="Arial" panose="020B0604020202020204" pitchFamily="34" charset="0"/>
              </a:rPr>
              <a:t>gồm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xác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định</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xem</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người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dùng</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đã</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được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xác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thực</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có</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quyền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cần</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thiết</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để</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truy</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cập</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tài</a:t>
            </a:r>
            <a:r>
              <a:rPr lang="en-US" sz="2727" dirty="0">
                <a:solidFill>
                  <a:srgbClr val="084C6E"/>
                </a:solidFill>
                <a:latin typeface="Arial" panose="020B0604020202020204" pitchFamily="34" charset="0"/>
              </a:rPr>
              <a:t> </a:t>
            </a:r>
            <a:r>
              <a:rPr lang="en-US" sz="2727" dirty="0" err="1">
                <a:solidFill>
                  <a:srgbClr val="084C6E"/>
                </a:solidFill>
                <a:latin typeface="Arial" panose="020B0604020202020204" pitchFamily="34" charset="0"/>
              </a:rPr>
              <a:t>nguyên</a:t>
            </a:r>
            <a:r>
              <a:rPr lang="en-US" sz="2727" dirty="0">
                <a:solidFill>
                  <a:srgbClr val="084C6E"/>
                </a:solidFill>
                <a:latin typeface="Arial" panose="020B0604020202020204" pitchFamily="34" charset="0"/>
              </a:rPr>
              <a:t> hay </a:t>
            </a:r>
            <a:r>
              <a:rPr lang="en-US" sz="2727" dirty="0" err="1">
                <a:solidFill>
                  <a:srgbClr val="084C6E"/>
                </a:solidFill>
                <a:latin typeface="Arial" panose="020B0604020202020204" pitchFamily="34" charset="0"/>
              </a:rPr>
              <a:t>không</a:t>
            </a:r>
            <a:r>
              <a:rPr lang="en-US" sz="2727" dirty="0">
                <a:solidFill>
                  <a:srgbClr val="084C6E"/>
                </a:solidFill>
                <a:latin typeface="Arial" panose="020B0604020202020204" pitchFamily="34" charset="0"/>
              </a:rPr>
              <a:t>.</a:t>
            </a:r>
          </a:p>
        </p:txBody>
      </p:sp>
      <p:sp>
        <p:nvSpPr>
          <p:cNvPr id="7" name="AutoShape 7"/>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grpSp>
        <p:nvGrpSpPr>
          <p:cNvPr id="8" name="Group 8"/>
          <p:cNvGrpSpPr/>
          <p:nvPr/>
        </p:nvGrpSpPr>
        <p:grpSpPr>
          <a:xfrm>
            <a:off x="15887603" y="866082"/>
            <a:ext cx="1371697" cy="325235"/>
            <a:chOff x="0" y="0"/>
            <a:chExt cx="1828930" cy="433647"/>
          </a:xfrm>
        </p:grpSpPr>
        <p:grpSp>
          <p:nvGrpSpPr>
            <p:cNvPr id="9" name="Group 9"/>
            <p:cNvGrpSpPr/>
            <p:nvPr/>
          </p:nvGrpSpPr>
          <p:grpSpPr>
            <a:xfrm>
              <a:off x="1395283" y="0"/>
              <a:ext cx="433647" cy="43364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700483" y="0"/>
              <a:ext cx="433647" cy="43364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a:off x="0" y="0"/>
              <a:ext cx="433647" cy="4336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8" name="TextBox 18"/>
          <p:cNvSpPr txBox="1"/>
          <p:nvPr/>
        </p:nvSpPr>
        <p:spPr>
          <a:xfrm>
            <a:off x="1009650" y="800100"/>
            <a:ext cx="4442678" cy="438150"/>
          </a:xfrm>
          <a:prstGeom prst="rect">
            <a:avLst/>
          </a:prstGeom>
        </p:spPr>
        <p:txBody>
          <a:bodyPr lIns="0" tIns="0" rIns="0" bIns="0" rtlCol="0" anchor="t">
            <a:spAutoFit/>
          </a:bodyPr>
          <a:lstStyle/>
          <a:p>
            <a:pPr>
              <a:lnSpc>
                <a:spcPts val="3347"/>
              </a:lnSpc>
            </a:pPr>
            <a:r>
              <a:rPr lang="en-US" sz="2789" spc="-55">
                <a:solidFill>
                  <a:srgbClr val="084C6E"/>
                </a:solidFill>
                <a:latin typeface="Maven Pro Bold"/>
              </a:rPr>
              <a:t>2. Cơ sở lý thuyết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0972" y="573053"/>
            <a:ext cx="16801853" cy="9089715"/>
            <a:chOff x="0" y="0"/>
            <a:chExt cx="4001696" cy="2164897"/>
          </a:xfrm>
        </p:grpSpPr>
        <p:sp>
          <p:nvSpPr>
            <p:cNvPr id="3" name="Freeform 3"/>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1935261" y="1444370"/>
            <a:ext cx="14638190" cy="619125"/>
          </a:xfrm>
          <a:prstGeom prst="rect">
            <a:avLst/>
          </a:prstGeom>
        </p:spPr>
        <p:txBody>
          <a:bodyPr lIns="0" tIns="0" rIns="0" bIns="0" rtlCol="0" anchor="t">
            <a:spAutoFit/>
          </a:bodyPr>
          <a:lstStyle/>
          <a:p>
            <a:pPr marL="0" lvl="0" indent="0" algn="ctr">
              <a:lnSpc>
                <a:spcPts val="4800"/>
              </a:lnSpc>
              <a:spcBef>
                <a:spcPct val="0"/>
              </a:spcBef>
            </a:pPr>
            <a:r>
              <a:rPr lang="en-US" sz="4000">
                <a:solidFill>
                  <a:srgbClr val="084C6E"/>
                </a:solidFill>
                <a:latin typeface="Maven Pro Bold"/>
              </a:rPr>
              <a:t>IDENTITY AND ACCESS MANAGEMENT (IAM)</a:t>
            </a:r>
          </a:p>
        </p:txBody>
      </p:sp>
      <p:grpSp>
        <p:nvGrpSpPr>
          <p:cNvPr id="6" name="Group 6"/>
          <p:cNvGrpSpPr/>
          <p:nvPr/>
        </p:nvGrpSpPr>
        <p:grpSpPr>
          <a:xfrm>
            <a:off x="15887603" y="866082"/>
            <a:ext cx="1371697" cy="325235"/>
            <a:chOff x="0" y="0"/>
            <a:chExt cx="1828930" cy="433647"/>
          </a:xfrm>
        </p:grpSpPr>
        <p:grpSp>
          <p:nvGrpSpPr>
            <p:cNvPr id="7" name="Group 7"/>
            <p:cNvGrpSpPr/>
            <p:nvPr/>
          </p:nvGrpSpPr>
          <p:grpSpPr>
            <a:xfrm>
              <a:off x="1395283" y="0"/>
              <a:ext cx="433647" cy="43364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0" name="Group 10"/>
            <p:cNvGrpSpPr/>
            <p:nvPr/>
          </p:nvGrpSpPr>
          <p:grpSpPr>
            <a:xfrm>
              <a:off x="700483" y="0"/>
              <a:ext cx="433647" cy="43364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3" name="Group 13"/>
            <p:cNvGrpSpPr/>
            <p:nvPr/>
          </p:nvGrpSpPr>
          <p:grpSpPr>
            <a:xfrm>
              <a:off x="0" y="0"/>
              <a:ext cx="433647" cy="43364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6" name="TextBox 16"/>
          <p:cNvSpPr txBox="1"/>
          <p:nvPr/>
        </p:nvSpPr>
        <p:spPr>
          <a:xfrm>
            <a:off x="2172978" y="2244470"/>
            <a:ext cx="14603498" cy="6256585"/>
          </a:xfrm>
          <a:prstGeom prst="rect">
            <a:avLst/>
          </a:prstGeom>
        </p:spPr>
        <p:txBody>
          <a:bodyPr lIns="0" tIns="0" rIns="0" bIns="0" rtlCol="0" anchor="t">
            <a:spAutoFit/>
          </a:bodyPr>
          <a:lstStyle/>
          <a:p>
            <a:pPr marL="616846" lvl="1" indent="-308423">
              <a:lnSpc>
                <a:spcPts val="4114"/>
              </a:lnSpc>
              <a:buFont typeface="Arial"/>
              <a:buChar char="•"/>
            </a:pPr>
            <a:r>
              <a:rPr lang="en-US" sz="2857" dirty="0">
                <a:solidFill>
                  <a:srgbClr val="084C6E"/>
                </a:solidFill>
                <a:latin typeface="Arial" panose="020B0604020202020204" pitchFamily="34" charset="0"/>
              </a:rPr>
              <a:t>  IAM </a:t>
            </a:r>
            <a:r>
              <a:rPr lang="en-US" sz="2857" dirty="0" err="1">
                <a:solidFill>
                  <a:srgbClr val="084C6E"/>
                </a:solidFill>
                <a:latin typeface="Arial" panose="020B0604020202020204" pitchFamily="34" charset="0"/>
              </a:rPr>
              <a:t>có</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thể</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được</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triển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khai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bằng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nhiều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công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cụ</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và</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công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nghệ</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khác</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nhau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Có</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nhiều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sản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phẩm</a:t>
            </a:r>
            <a:r>
              <a:rPr lang="en-US" sz="2857" dirty="0">
                <a:solidFill>
                  <a:srgbClr val="084C6E"/>
                </a:solidFill>
                <a:latin typeface="Arial" panose="020B0604020202020204" pitchFamily="34" charset="0"/>
              </a:rPr>
              <a:t> IAM </a:t>
            </a:r>
            <a:r>
              <a:rPr lang="en-US" sz="2857" dirty="0" err="1">
                <a:solidFill>
                  <a:srgbClr val="084C6E"/>
                </a:solidFill>
                <a:latin typeface="Arial" panose="020B0604020202020204" pitchFamily="34" charset="0"/>
              </a:rPr>
              <a:t>thương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mại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có</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sẵn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cũng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như</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các</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giải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pháp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mã</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nguồn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mở</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Giải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pháp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tốt</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nhất</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cho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một</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tổ</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chức</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sẽ</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phụ</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thuộc</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vào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cầu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và</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yêu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cầu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cụ</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thể</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của</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tổ</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chức</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đó</a:t>
            </a:r>
            <a:r>
              <a:rPr lang="en-US" sz="2857" dirty="0">
                <a:solidFill>
                  <a:srgbClr val="084C6E"/>
                </a:solidFill>
                <a:latin typeface="Arial" panose="020B0604020202020204" pitchFamily="34" charset="0"/>
              </a:rPr>
              <a:t>.</a:t>
            </a:r>
          </a:p>
          <a:p>
            <a:pPr marL="616846" lvl="1" indent="-308423">
              <a:lnSpc>
                <a:spcPts val="4114"/>
              </a:lnSpc>
              <a:buFont typeface="Arial"/>
              <a:buChar char="•"/>
            </a:pPr>
            <a:r>
              <a:rPr lang="en-US" sz="2857" dirty="0">
                <a:solidFill>
                  <a:srgbClr val="084C6E"/>
                </a:solidFill>
                <a:latin typeface="Arial" panose="020B0604020202020204" pitchFamily="34" charset="0"/>
              </a:rPr>
              <a:t> IAM </a:t>
            </a:r>
            <a:r>
              <a:rPr lang="en-US" sz="2857" dirty="0" err="1">
                <a:solidFill>
                  <a:srgbClr val="084C6E"/>
                </a:solidFill>
                <a:latin typeface="Arial" panose="020B0604020202020204" pitchFamily="34" charset="0"/>
              </a:rPr>
              <a:t>là</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cần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thiết</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để</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bảo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vệ</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chống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lại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nhiều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mối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đe</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dọa</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bảo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mật</a:t>
            </a:r>
            <a:r>
              <a:rPr lang="en-US" sz="2857" dirty="0">
                <a:solidFill>
                  <a:srgbClr val="084C6E"/>
                </a:solidFill>
                <a:latin typeface="Arial" panose="020B0604020202020204" pitchFamily="34" charset="0"/>
              </a:rPr>
              <a:t>, bao </a:t>
            </a:r>
            <a:r>
              <a:rPr lang="en-US" sz="2857" dirty="0" err="1">
                <a:solidFill>
                  <a:srgbClr val="084C6E"/>
                </a:solidFill>
                <a:latin typeface="Arial" panose="020B0604020202020204" pitchFamily="34" charset="0"/>
              </a:rPr>
              <a:t>gồm</a:t>
            </a:r>
            <a:r>
              <a:rPr lang="en-US" sz="2857" dirty="0">
                <a:solidFill>
                  <a:srgbClr val="084C6E"/>
                </a:solidFill>
                <a:latin typeface="Arial" panose="020B0604020202020204" pitchFamily="34" charset="0"/>
              </a:rPr>
              <a:t>:</a:t>
            </a:r>
          </a:p>
          <a:p>
            <a:pPr marL="1233692" lvl="2" indent="-411231">
              <a:lnSpc>
                <a:spcPts val="4114"/>
              </a:lnSpc>
              <a:buFont typeface="Arial"/>
              <a:buChar char="⚬"/>
            </a:pPr>
            <a:r>
              <a:rPr lang="en-US" sz="2857" dirty="0" err="1">
                <a:solidFill>
                  <a:srgbClr val="084C6E"/>
                </a:solidFill>
                <a:latin typeface="Arial" panose="020B0604020202020204" pitchFamily="34" charset="0"/>
              </a:rPr>
              <a:t>Truy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cập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trái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phép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Đây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là</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loại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mối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đe</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dọa</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bảo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mật</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phổ</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biến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nhất</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và</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nó</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có</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thể</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xảy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ra</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khi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người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dùng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trái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phép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truy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cập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vào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tài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nguyên</a:t>
            </a:r>
            <a:r>
              <a:rPr lang="en-US" sz="2857" dirty="0">
                <a:solidFill>
                  <a:srgbClr val="084C6E"/>
                </a:solidFill>
                <a:latin typeface="Arial" panose="020B0604020202020204" pitchFamily="34" charset="0"/>
              </a:rPr>
              <a:t>. IAM </a:t>
            </a:r>
            <a:r>
              <a:rPr lang="en-US" sz="2857" dirty="0" err="1">
                <a:solidFill>
                  <a:srgbClr val="084C6E"/>
                </a:solidFill>
                <a:latin typeface="Arial" panose="020B0604020202020204" pitchFamily="34" charset="0"/>
              </a:rPr>
              <a:t>có</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thể</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giúp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ngăn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chặn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truy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cập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trái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phép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bằng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cách</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đảm</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bảo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rằng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chỉ</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những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người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dùng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được</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ủy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quyền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mới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có</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quyền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truy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cập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vào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tài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nguyên</a:t>
            </a:r>
            <a:r>
              <a:rPr lang="en-US" sz="2857" dirty="0">
                <a:solidFill>
                  <a:srgbClr val="084C6E"/>
                </a:solidFill>
                <a:latin typeface="Arial" panose="020B0604020202020204" pitchFamily="34" charset="0"/>
              </a:rPr>
              <a:t>.</a:t>
            </a:r>
          </a:p>
          <a:p>
            <a:pPr marL="1233692" lvl="2" indent="-411231">
              <a:lnSpc>
                <a:spcPts val="4114"/>
              </a:lnSpc>
              <a:buFont typeface="Arial"/>
              <a:buChar char="⚬"/>
            </a:pPr>
            <a:r>
              <a:rPr lang="en-US" sz="2857" dirty="0">
                <a:solidFill>
                  <a:srgbClr val="084C6E"/>
                </a:solidFill>
                <a:latin typeface="Arial" panose="020B0604020202020204" pitchFamily="34" charset="0"/>
              </a:rPr>
              <a:t>Vi </a:t>
            </a:r>
            <a:r>
              <a:rPr lang="en-US" sz="2857" dirty="0" err="1">
                <a:solidFill>
                  <a:srgbClr val="084C6E"/>
                </a:solidFill>
                <a:latin typeface="Arial" panose="020B0604020202020204" pitchFamily="34" charset="0"/>
              </a:rPr>
              <a:t>phạm</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dữ</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liệu</a:t>
            </a:r>
            <a:r>
              <a:rPr lang="en-US" sz="2857" dirty="0">
                <a:solidFill>
                  <a:srgbClr val="084C6E"/>
                </a:solidFill>
                <a:latin typeface="Arial" panose="020B0604020202020204" pitchFamily="34" charset="0"/>
              </a:rPr>
              <a:t>: Vi </a:t>
            </a:r>
            <a:r>
              <a:rPr lang="en-US" sz="2857" dirty="0" err="1">
                <a:solidFill>
                  <a:srgbClr val="084C6E"/>
                </a:solidFill>
                <a:latin typeface="Arial" panose="020B0604020202020204" pitchFamily="34" charset="0"/>
              </a:rPr>
              <a:t>phạm</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dữ</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liệu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có</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thể</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xảy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ra</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khi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người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dùng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trái</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phép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truy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cập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vào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dữ</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liệu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nhạy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cảm</a:t>
            </a:r>
            <a:r>
              <a:rPr lang="en-US" sz="2857" dirty="0">
                <a:solidFill>
                  <a:srgbClr val="084C6E"/>
                </a:solidFill>
                <a:latin typeface="Arial" panose="020B0604020202020204" pitchFamily="34" charset="0"/>
              </a:rPr>
              <a:t>. IAM </a:t>
            </a:r>
            <a:r>
              <a:rPr lang="en-US" sz="2857" dirty="0" err="1">
                <a:solidFill>
                  <a:srgbClr val="084C6E"/>
                </a:solidFill>
                <a:latin typeface="Arial" panose="020B0604020202020204" pitchFamily="34" charset="0"/>
              </a:rPr>
              <a:t>có</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thể</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giúp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ngăn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chặn</a:t>
            </a:r>
            <a:r>
              <a:rPr lang="en-US" sz="2857" dirty="0">
                <a:solidFill>
                  <a:srgbClr val="084C6E"/>
                </a:solidFill>
                <a:latin typeface="Arial" panose="020B0604020202020204" pitchFamily="34" charset="0"/>
              </a:rPr>
              <a:t> vi </a:t>
            </a:r>
            <a:r>
              <a:rPr lang="en-US" sz="2857" dirty="0" err="1">
                <a:solidFill>
                  <a:srgbClr val="084C6E"/>
                </a:solidFill>
                <a:latin typeface="Arial" panose="020B0604020202020204" pitchFamily="34" charset="0"/>
              </a:rPr>
              <a:t>phạm</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dữ</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liệu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bằng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cách</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mã</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hóa</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dữ</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liệu</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và</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kiểm</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soát</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quyền</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truy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cập</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vào</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các</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hệ</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thống</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nhạy</a:t>
            </a:r>
            <a:r>
              <a:rPr lang="en-US" sz="2857" dirty="0">
                <a:solidFill>
                  <a:srgbClr val="084C6E"/>
                </a:solidFill>
                <a:latin typeface="Arial" panose="020B0604020202020204" pitchFamily="34" charset="0"/>
              </a:rPr>
              <a:t> </a:t>
            </a:r>
            <a:r>
              <a:rPr lang="en-US" sz="2857" dirty="0" err="1">
                <a:solidFill>
                  <a:srgbClr val="084C6E"/>
                </a:solidFill>
                <a:latin typeface="Arial" panose="020B0604020202020204" pitchFamily="34" charset="0"/>
              </a:rPr>
              <a:t>cảm</a:t>
            </a:r>
            <a:r>
              <a:rPr lang="en-US" sz="2857" dirty="0">
                <a:solidFill>
                  <a:srgbClr val="084C6E"/>
                </a:solidFill>
                <a:latin typeface="Arial" panose="020B0604020202020204" pitchFamily="34" charset="0"/>
              </a:rPr>
              <a:t>.</a:t>
            </a:r>
          </a:p>
          <a:p>
            <a:pPr marL="1233692" lvl="2" indent="-411231">
              <a:lnSpc>
                <a:spcPts val="4114"/>
              </a:lnSpc>
              <a:buFont typeface="Arial"/>
              <a:buChar char="⚬"/>
            </a:pPr>
            <a:endParaRPr lang="en-US" sz="2857" dirty="0">
              <a:solidFill>
                <a:srgbClr val="084C6E"/>
              </a:solidFill>
              <a:latin typeface="Arial" panose="020B0604020202020204" pitchFamily="34" charset="0"/>
            </a:endParaRPr>
          </a:p>
        </p:txBody>
      </p:sp>
      <p:sp>
        <p:nvSpPr>
          <p:cNvPr id="17" name="AutoShape 17"/>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sp>
        <p:nvSpPr>
          <p:cNvPr id="18" name="TextBox 18"/>
          <p:cNvSpPr txBox="1"/>
          <p:nvPr/>
        </p:nvSpPr>
        <p:spPr>
          <a:xfrm>
            <a:off x="1009650" y="800100"/>
            <a:ext cx="4442678" cy="438150"/>
          </a:xfrm>
          <a:prstGeom prst="rect">
            <a:avLst/>
          </a:prstGeom>
        </p:spPr>
        <p:txBody>
          <a:bodyPr lIns="0" tIns="0" rIns="0" bIns="0" rtlCol="0" anchor="t">
            <a:spAutoFit/>
          </a:bodyPr>
          <a:lstStyle/>
          <a:p>
            <a:pPr>
              <a:lnSpc>
                <a:spcPts val="3347"/>
              </a:lnSpc>
            </a:pPr>
            <a:r>
              <a:rPr lang="en-US" sz="2789" spc="-55">
                <a:solidFill>
                  <a:srgbClr val="084C6E"/>
                </a:solidFill>
                <a:latin typeface="Maven Pro Bold"/>
              </a:rPr>
              <a:t>2. Cơ sở lý thuyết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9128" y="2172013"/>
            <a:ext cx="7608435" cy="7086287"/>
          </a:xfrm>
          <a:custGeom>
            <a:avLst/>
            <a:gdLst/>
            <a:ahLst/>
            <a:cxnLst/>
            <a:rect l="l" t="t" r="r" b="b"/>
            <a:pathLst>
              <a:path w="7608435" h="7086287">
                <a:moveTo>
                  <a:pt x="0" y="0"/>
                </a:moveTo>
                <a:lnTo>
                  <a:pt x="7608434" y="0"/>
                </a:lnTo>
                <a:lnTo>
                  <a:pt x="7608434" y="7086287"/>
                </a:lnTo>
                <a:lnTo>
                  <a:pt x="0" y="7086287"/>
                </a:lnTo>
                <a:lnTo>
                  <a:pt x="0" y="0"/>
                </a:lnTo>
                <a:close/>
              </a:path>
            </a:pathLst>
          </a:custGeom>
          <a:blipFill>
            <a:blip r:embed="rId2"/>
            <a:stretch>
              <a:fillRect/>
            </a:stretch>
          </a:blipFill>
        </p:spPr>
      </p:sp>
      <p:sp>
        <p:nvSpPr>
          <p:cNvPr id="3" name="Freeform 3"/>
          <p:cNvSpPr/>
          <p:nvPr/>
        </p:nvSpPr>
        <p:spPr>
          <a:xfrm>
            <a:off x="7787562" y="2955500"/>
            <a:ext cx="10500438" cy="5855384"/>
          </a:xfrm>
          <a:custGeom>
            <a:avLst/>
            <a:gdLst/>
            <a:ahLst/>
            <a:cxnLst/>
            <a:rect l="l" t="t" r="r" b="b"/>
            <a:pathLst>
              <a:path w="10500438" h="5855384">
                <a:moveTo>
                  <a:pt x="0" y="0"/>
                </a:moveTo>
                <a:lnTo>
                  <a:pt x="10500438" y="0"/>
                </a:lnTo>
                <a:lnTo>
                  <a:pt x="10500438" y="5855384"/>
                </a:lnTo>
                <a:lnTo>
                  <a:pt x="0" y="5855384"/>
                </a:lnTo>
                <a:lnTo>
                  <a:pt x="0" y="0"/>
                </a:lnTo>
                <a:close/>
              </a:path>
            </a:pathLst>
          </a:custGeom>
          <a:blipFill>
            <a:blip r:embed="rId3"/>
            <a:stretch>
              <a:fillRect/>
            </a:stretch>
          </a:blipFill>
        </p:spPr>
      </p:sp>
      <p:sp>
        <p:nvSpPr>
          <p:cNvPr id="4" name="TextBox 4"/>
          <p:cNvSpPr txBox="1"/>
          <p:nvPr/>
        </p:nvSpPr>
        <p:spPr>
          <a:xfrm>
            <a:off x="4316596" y="180975"/>
            <a:ext cx="9720605" cy="847725"/>
          </a:xfrm>
          <a:prstGeom prst="rect">
            <a:avLst/>
          </a:prstGeom>
        </p:spPr>
        <p:txBody>
          <a:bodyPr lIns="0" tIns="0" rIns="0" bIns="0" rtlCol="0" anchor="t">
            <a:spAutoFit/>
          </a:bodyPr>
          <a:lstStyle/>
          <a:p>
            <a:pPr marL="0" lvl="0" indent="0" algn="ctr">
              <a:lnSpc>
                <a:spcPts val="6661"/>
              </a:lnSpc>
              <a:spcBef>
                <a:spcPct val="0"/>
              </a:spcBef>
            </a:pPr>
            <a:r>
              <a:rPr lang="en-US" sz="5551">
                <a:solidFill>
                  <a:srgbClr val="084C6E"/>
                </a:solidFill>
                <a:latin typeface="Maven Pro Bold"/>
              </a:rPr>
              <a:t>CÁCH MÀ IAM HOẠT ĐỘNG</a:t>
            </a:r>
          </a:p>
        </p:txBody>
      </p:sp>
      <p:sp>
        <p:nvSpPr>
          <p:cNvPr id="5" name="TextBox 5"/>
          <p:cNvSpPr txBox="1"/>
          <p:nvPr/>
        </p:nvSpPr>
        <p:spPr>
          <a:xfrm>
            <a:off x="1028700" y="981075"/>
            <a:ext cx="16230600" cy="860425"/>
          </a:xfrm>
          <a:prstGeom prst="rect">
            <a:avLst/>
          </a:prstGeom>
        </p:spPr>
        <p:txBody>
          <a:bodyPr lIns="0" tIns="0" rIns="0" bIns="0" rtlCol="0" anchor="t">
            <a:spAutoFit/>
          </a:bodyPr>
          <a:lstStyle/>
          <a:p>
            <a:pPr>
              <a:lnSpc>
                <a:spcPts val="3499"/>
              </a:lnSpc>
            </a:pPr>
            <a:r>
              <a:rPr lang="en-US" sz="2499" dirty="0">
                <a:solidFill>
                  <a:srgbClr val="084C6E"/>
                </a:solidFill>
                <a:latin typeface="Arial" panose="020B0604020202020204" pitchFamily="34" charset="0"/>
              </a:rPr>
              <a:t>IAM </a:t>
            </a:r>
            <a:r>
              <a:rPr lang="en-US" sz="2499" dirty="0" err="1">
                <a:solidFill>
                  <a:srgbClr val="084C6E"/>
                </a:solidFill>
                <a:latin typeface="Arial" panose="020B0604020202020204" pitchFamily="34" charset="0"/>
              </a:rPr>
              <a:t>cung</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cấp</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cơ</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sở</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hạ</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tầng</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cần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thiết</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để</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kiểm</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soát</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việc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xác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thực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và</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ủy</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quyền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cho</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tài</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khoản</a:t>
            </a:r>
            <a:r>
              <a:rPr lang="en-US" sz="2499" dirty="0">
                <a:solidFill>
                  <a:srgbClr val="084C6E"/>
                </a:solidFill>
                <a:latin typeface="Arial" panose="020B0604020202020204" pitchFamily="34" charset="0"/>
              </a:rPr>
              <a:t> cloud </a:t>
            </a:r>
            <a:r>
              <a:rPr lang="en-US" sz="2499" dirty="0" err="1">
                <a:solidFill>
                  <a:srgbClr val="084C6E"/>
                </a:solidFill>
                <a:latin typeface="Arial" panose="020B0604020202020204" pitchFamily="34" charset="0"/>
              </a:rPr>
              <a:t>của</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bạn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Cơ</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sở</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hạ</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tầng</a:t>
            </a:r>
            <a:r>
              <a:rPr lang="en-US" sz="2499" dirty="0">
                <a:solidFill>
                  <a:srgbClr val="084C6E"/>
                </a:solidFill>
                <a:latin typeface="Arial" panose="020B0604020202020204" pitchFamily="34" charset="0"/>
              </a:rPr>
              <a:t> IAM </a:t>
            </a:r>
            <a:r>
              <a:rPr lang="en-US" sz="2499" dirty="0" err="1">
                <a:solidFill>
                  <a:srgbClr val="084C6E"/>
                </a:solidFill>
                <a:latin typeface="Arial" panose="020B0604020202020204" pitchFamily="34" charset="0"/>
              </a:rPr>
              <a:t>được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minh</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họa</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bằng</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các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sơ</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đồ</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sau</a:t>
            </a:r>
            <a:r>
              <a:rPr lang="en-US" sz="2499" dirty="0">
                <a:solidFill>
                  <a:srgbClr val="084C6E"/>
                </a:solidFill>
                <a:latin typeface="Arial" panose="020B0604020202020204" pitchFamily="34"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0972" y="573053"/>
            <a:ext cx="16801853" cy="9089715"/>
            <a:chOff x="0" y="0"/>
            <a:chExt cx="4001696" cy="2164897"/>
          </a:xfrm>
        </p:grpSpPr>
        <p:sp>
          <p:nvSpPr>
            <p:cNvPr id="3" name="Freeform 3"/>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1935261" y="1444370"/>
            <a:ext cx="14638190" cy="619125"/>
          </a:xfrm>
          <a:prstGeom prst="rect">
            <a:avLst/>
          </a:prstGeom>
        </p:spPr>
        <p:txBody>
          <a:bodyPr lIns="0" tIns="0" rIns="0" bIns="0" rtlCol="0" anchor="t">
            <a:spAutoFit/>
          </a:bodyPr>
          <a:lstStyle/>
          <a:p>
            <a:pPr marL="0" lvl="0" indent="0" algn="ctr">
              <a:lnSpc>
                <a:spcPts val="4800"/>
              </a:lnSpc>
              <a:spcBef>
                <a:spcPct val="0"/>
              </a:spcBef>
            </a:pPr>
            <a:r>
              <a:rPr lang="en-US" sz="4000">
                <a:solidFill>
                  <a:srgbClr val="084C6E"/>
                </a:solidFill>
                <a:latin typeface="Maven Pro Bold"/>
              </a:rPr>
              <a:t>NETWORK FIREWALL</a:t>
            </a:r>
          </a:p>
        </p:txBody>
      </p:sp>
      <p:sp>
        <p:nvSpPr>
          <p:cNvPr id="6" name="TextBox 6"/>
          <p:cNvSpPr txBox="1"/>
          <p:nvPr/>
        </p:nvSpPr>
        <p:spPr>
          <a:xfrm>
            <a:off x="1721830" y="2253995"/>
            <a:ext cx="14844340" cy="6947158"/>
          </a:xfrm>
          <a:prstGeom prst="rect">
            <a:avLst/>
          </a:prstGeom>
        </p:spPr>
        <p:txBody>
          <a:bodyPr lIns="0" tIns="0" rIns="0" bIns="0" rtlCol="0" anchor="t">
            <a:spAutoFit/>
          </a:bodyPr>
          <a:lstStyle/>
          <a:p>
            <a:pPr marL="627019" lvl="1" indent="-313510">
              <a:lnSpc>
                <a:spcPts val="4182"/>
              </a:lnSpc>
              <a:buFont typeface="Arial"/>
              <a:buChar char="•"/>
            </a:pPr>
            <a:r>
              <a:rPr lang="en-US" sz="2904" dirty="0">
                <a:solidFill>
                  <a:srgbClr val="084C6E"/>
                </a:solidFill>
                <a:latin typeface="Arial" panose="020B0604020202020204" pitchFamily="34" charset="0"/>
              </a:rPr>
              <a:t> Cloud Firewall </a:t>
            </a:r>
            <a:r>
              <a:rPr lang="en-US" sz="2904" dirty="0" err="1">
                <a:solidFill>
                  <a:srgbClr val="084C6E"/>
                </a:solidFill>
                <a:latin typeface="Arial" panose="020B0604020202020204" pitchFamily="34" charset="0"/>
              </a:rPr>
              <a:t>là</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thiết</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bị</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mạng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được</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triển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khai</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trên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nền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tảng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đám</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mây</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dựa</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trên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phần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mềm</a:t>
            </a:r>
            <a:r>
              <a:rPr lang="en-US" sz="2904" dirty="0">
                <a:solidFill>
                  <a:srgbClr val="084C6E"/>
                </a:solidFill>
                <a:latin typeface="Arial" panose="020B0604020202020204" pitchFamily="34" charset="0"/>
              </a:rPr>
              <a:t>.</a:t>
            </a:r>
          </a:p>
          <a:p>
            <a:pPr marL="627019" lvl="1" indent="-313510">
              <a:lnSpc>
                <a:spcPts val="4182"/>
              </a:lnSpc>
              <a:buFont typeface="Arial"/>
              <a:buChar char="•"/>
            </a:pPr>
            <a:r>
              <a:rPr lang="en-US" sz="2904" dirty="0">
                <a:solidFill>
                  <a:srgbClr val="084C6E"/>
                </a:solidFill>
                <a:latin typeface="Arial" panose="020B0604020202020204" pitchFamily="34" charset="0"/>
              </a:rPr>
              <a:t>Cloud Firewall </a:t>
            </a:r>
            <a:r>
              <a:rPr lang="en-US" sz="2904" dirty="0" err="1">
                <a:solidFill>
                  <a:srgbClr val="084C6E"/>
                </a:solidFill>
                <a:latin typeface="Arial" panose="020B0604020202020204" pitchFamily="34" charset="0"/>
              </a:rPr>
              <a:t>mang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đến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nhiều</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lợi</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ích</a:t>
            </a:r>
            <a:r>
              <a:rPr lang="en-US" sz="2904" dirty="0">
                <a:solidFill>
                  <a:srgbClr val="084C6E"/>
                </a:solidFill>
                <a:latin typeface="Arial" panose="020B0604020202020204" pitchFamily="34" charset="0"/>
              </a:rPr>
              <a:t> so </a:t>
            </a:r>
            <a:r>
              <a:rPr lang="en-US" sz="2904" dirty="0" err="1">
                <a:solidFill>
                  <a:srgbClr val="084C6E"/>
                </a:solidFill>
                <a:latin typeface="Arial" panose="020B0604020202020204" pitchFamily="34" charset="0"/>
              </a:rPr>
              <a:t>với</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tường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lửa</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truyền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thống</a:t>
            </a:r>
            <a:r>
              <a:rPr lang="en-US" sz="2904" dirty="0">
                <a:solidFill>
                  <a:srgbClr val="084C6E"/>
                </a:solidFill>
                <a:latin typeface="Arial" panose="020B0604020202020204" pitchFamily="34" charset="0"/>
              </a:rPr>
              <a:t>, bao </a:t>
            </a:r>
            <a:r>
              <a:rPr lang="en-US" sz="2904" dirty="0" err="1">
                <a:solidFill>
                  <a:srgbClr val="084C6E"/>
                </a:solidFill>
                <a:latin typeface="Arial" panose="020B0604020202020204" pitchFamily="34" charset="0"/>
              </a:rPr>
              <a:t>gồm</a:t>
            </a:r>
            <a:r>
              <a:rPr lang="en-US" sz="2904" dirty="0">
                <a:solidFill>
                  <a:srgbClr val="084C6E"/>
                </a:solidFill>
                <a:latin typeface="Arial" panose="020B0604020202020204" pitchFamily="34" charset="0"/>
              </a:rPr>
              <a:t>:</a:t>
            </a:r>
          </a:p>
          <a:p>
            <a:pPr marL="1254039" lvl="2" indent="-418013">
              <a:lnSpc>
                <a:spcPts val="4182"/>
              </a:lnSpc>
              <a:buFont typeface="Arial"/>
              <a:buChar char="⚬"/>
            </a:pPr>
            <a:r>
              <a:rPr lang="en-US" sz="2904" dirty="0" err="1">
                <a:solidFill>
                  <a:srgbClr val="084C6E"/>
                </a:solidFill>
                <a:latin typeface="Arial" panose="020B0604020202020204" pitchFamily="34" charset="0"/>
              </a:rPr>
              <a:t>Khả</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năng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mở</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rộng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dễ</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dàng</a:t>
            </a:r>
            <a:endParaRPr lang="en-US" sz="2904" dirty="0">
              <a:solidFill>
                <a:srgbClr val="084C6E"/>
              </a:solidFill>
              <a:latin typeface="Arial" panose="020B0604020202020204" pitchFamily="34" charset="0"/>
            </a:endParaRPr>
          </a:p>
          <a:p>
            <a:pPr marL="1254039" lvl="2" indent="-418013">
              <a:lnSpc>
                <a:spcPts val="4182"/>
              </a:lnSpc>
              <a:buFont typeface="Arial"/>
              <a:buChar char="⚬"/>
            </a:pPr>
            <a:r>
              <a:rPr lang="en-US" sz="2904" dirty="0" err="1">
                <a:solidFill>
                  <a:srgbClr val="084C6E"/>
                </a:solidFill>
                <a:latin typeface="Arial" panose="020B0604020202020204" pitchFamily="34" charset="0"/>
              </a:rPr>
              <a:t>Tính</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khả</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dụng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cao</a:t>
            </a:r>
            <a:endParaRPr lang="en-US" sz="2904" dirty="0">
              <a:solidFill>
                <a:srgbClr val="084C6E"/>
              </a:solidFill>
              <a:latin typeface="Arial" panose="020B0604020202020204" pitchFamily="34" charset="0"/>
            </a:endParaRPr>
          </a:p>
          <a:p>
            <a:pPr marL="1254039" lvl="2" indent="-418013">
              <a:lnSpc>
                <a:spcPts val="4182"/>
              </a:lnSpc>
              <a:buFont typeface="Arial"/>
              <a:buChar char="⚬"/>
            </a:pPr>
            <a:r>
              <a:rPr lang="en-US" sz="2904" dirty="0" err="1">
                <a:solidFill>
                  <a:srgbClr val="084C6E"/>
                </a:solidFill>
                <a:latin typeface="Arial" panose="020B0604020202020204" pitchFamily="34" charset="0"/>
              </a:rPr>
              <a:t>Khả</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năng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triển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khai</a:t>
            </a:r>
            <a:r>
              <a:rPr lang="en-US" sz="2904" dirty="0">
                <a:solidFill>
                  <a:srgbClr val="084C6E"/>
                </a:solidFill>
                <a:latin typeface="Arial" panose="020B0604020202020204" pitchFamily="34" charset="0"/>
              </a:rPr>
              <a:t> ở </a:t>
            </a:r>
            <a:r>
              <a:rPr lang="en-US" sz="2904" dirty="0" err="1">
                <a:solidFill>
                  <a:srgbClr val="084C6E"/>
                </a:solidFill>
                <a:latin typeface="Arial" panose="020B0604020202020204" pitchFamily="34" charset="0"/>
              </a:rPr>
              <a:t>bất</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kỳ</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đâu</a:t>
            </a:r>
            <a:endParaRPr lang="en-US" sz="2904" dirty="0">
              <a:solidFill>
                <a:srgbClr val="084C6E"/>
              </a:solidFill>
              <a:latin typeface="Arial" panose="020B0604020202020204" pitchFamily="34" charset="0"/>
            </a:endParaRPr>
          </a:p>
          <a:p>
            <a:pPr marL="1254039" lvl="2" indent="-418013">
              <a:lnSpc>
                <a:spcPts val="4182"/>
              </a:lnSpc>
              <a:buFont typeface="Arial"/>
              <a:buChar char="⚬"/>
            </a:pPr>
            <a:r>
              <a:rPr lang="en-US" sz="2904" dirty="0" err="1">
                <a:solidFill>
                  <a:srgbClr val="084C6E"/>
                </a:solidFill>
                <a:latin typeface="Arial" panose="020B0604020202020204" pitchFamily="34" charset="0"/>
              </a:rPr>
              <a:t>Tính</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bảo</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mật</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cao</a:t>
            </a:r>
            <a:endParaRPr lang="en-US" sz="2904" dirty="0">
              <a:solidFill>
                <a:srgbClr val="084C6E"/>
              </a:solidFill>
              <a:latin typeface="Arial" panose="020B0604020202020204" pitchFamily="34" charset="0"/>
            </a:endParaRPr>
          </a:p>
          <a:p>
            <a:pPr marL="1254039" lvl="2" indent="-418013">
              <a:lnSpc>
                <a:spcPts val="4182"/>
              </a:lnSpc>
              <a:buFont typeface="Arial"/>
              <a:buChar char="⚬"/>
            </a:pPr>
            <a:r>
              <a:rPr lang="en-US" sz="2904" dirty="0" err="1">
                <a:solidFill>
                  <a:srgbClr val="084C6E"/>
                </a:solidFill>
                <a:latin typeface="Arial" panose="020B0604020202020204" pitchFamily="34" charset="0"/>
              </a:rPr>
              <a:t>Quản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lý</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hiệu</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suất</a:t>
            </a:r>
            <a:endParaRPr lang="en-US" sz="2904" dirty="0">
              <a:solidFill>
                <a:srgbClr val="084C6E"/>
              </a:solidFill>
              <a:latin typeface="Arial" panose="020B0604020202020204" pitchFamily="34" charset="0"/>
            </a:endParaRPr>
          </a:p>
          <a:p>
            <a:pPr marL="1254039" lvl="2" indent="-418013">
              <a:lnSpc>
                <a:spcPts val="4182"/>
              </a:lnSpc>
              <a:buFont typeface="Arial"/>
              <a:buChar char="⚬"/>
            </a:pPr>
            <a:r>
              <a:rPr lang="en-US" sz="2904" dirty="0" err="1">
                <a:solidFill>
                  <a:srgbClr val="084C6E"/>
                </a:solidFill>
                <a:latin typeface="Arial" panose="020B0604020202020204" pitchFamily="34" charset="0"/>
              </a:rPr>
              <a:t>Quản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lý</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quyền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truy</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cập</a:t>
            </a:r>
            <a:r>
              <a:rPr lang="en-US" sz="2904" dirty="0">
                <a:solidFill>
                  <a:srgbClr val="084C6E"/>
                </a:solidFill>
                <a:latin typeface="Arial" panose="020B0604020202020204" pitchFamily="34" charset="0"/>
              </a:rPr>
              <a:t> an </a:t>
            </a:r>
            <a:r>
              <a:rPr lang="en-US" sz="2904" dirty="0" err="1">
                <a:solidFill>
                  <a:srgbClr val="084C6E"/>
                </a:solidFill>
                <a:latin typeface="Arial" panose="020B0604020202020204" pitchFamily="34" charset="0"/>
              </a:rPr>
              <a:t>toàn</a:t>
            </a:r>
            <a:endParaRPr lang="en-US" sz="2904" dirty="0">
              <a:solidFill>
                <a:srgbClr val="084C6E"/>
              </a:solidFill>
              <a:latin typeface="Arial" panose="020B0604020202020204" pitchFamily="34" charset="0"/>
            </a:endParaRPr>
          </a:p>
          <a:p>
            <a:pPr marL="1254039" lvl="2" indent="-418013">
              <a:lnSpc>
                <a:spcPts val="4182"/>
              </a:lnSpc>
              <a:buFont typeface="Arial"/>
              <a:buChar char="⚬"/>
            </a:pPr>
            <a:r>
              <a:rPr lang="en-US" sz="2904" dirty="0" err="1">
                <a:solidFill>
                  <a:srgbClr val="084C6E"/>
                </a:solidFill>
                <a:latin typeface="Arial" panose="020B0604020202020204" pitchFamily="34" charset="0"/>
              </a:rPr>
              <a:t>Tích</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hợp</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với</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nhà</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cung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cấp</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kiểm</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soát</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truy</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cập</a:t>
            </a:r>
            <a:endParaRPr lang="en-US" sz="2904" dirty="0">
              <a:solidFill>
                <a:srgbClr val="084C6E"/>
              </a:solidFill>
              <a:latin typeface="Arial" panose="020B0604020202020204" pitchFamily="34" charset="0"/>
            </a:endParaRPr>
          </a:p>
          <a:p>
            <a:pPr marL="627019" lvl="1" indent="-313510">
              <a:lnSpc>
                <a:spcPts val="4182"/>
              </a:lnSpc>
              <a:buFont typeface="Arial"/>
              <a:buChar char="•"/>
            </a:pPr>
            <a:r>
              <a:rPr lang="en-US" sz="2904" dirty="0">
                <a:solidFill>
                  <a:srgbClr val="084C6E"/>
                </a:solidFill>
                <a:latin typeface="Arial" panose="020B0604020202020204" pitchFamily="34" charset="0"/>
              </a:rPr>
              <a:t>Cloud Firewall </a:t>
            </a:r>
            <a:r>
              <a:rPr lang="en-US" sz="2904" dirty="0" err="1">
                <a:solidFill>
                  <a:srgbClr val="084C6E"/>
                </a:solidFill>
                <a:latin typeface="Arial" panose="020B0604020202020204" pitchFamily="34" charset="0"/>
              </a:rPr>
              <a:t>bảo</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vệ</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các</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mạng</a:t>
            </a:r>
            <a:r>
              <a:rPr lang="en-US" sz="2904" dirty="0">
                <a:solidFill>
                  <a:srgbClr val="084C6E"/>
                </a:solidFill>
                <a:latin typeface="Arial" panose="020B0604020202020204" pitchFamily="34" charset="0"/>
              </a:rPr>
              <a:t> con </a:t>
            </a:r>
            <a:r>
              <a:rPr lang="en-US" sz="2904" dirty="0" err="1">
                <a:solidFill>
                  <a:srgbClr val="084C6E"/>
                </a:solidFill>
                <a:latin typeface="Arial" panose="020B0604020202020204" pitchFamily="34" charset="0"/>
              </a:rPr>
              <a:t>trong</a:t>
            </a:r>
            <a:r>
              <a:rPr lang="en-US" sz="2904" dirty="0">
                <a:solidFill>
                  <a:srgbClr val="084C6E"/>
                </a:solidFill>
                <a:latin typeface="Arial" panose="020B0604020202020204" pitchFamily="34" charset="0"/>
              </a:rPr>
              <a:t> VPC </a:t>
            </a:r>
            <a:r>
              <a:rPr lang="en-US" sz="2904" dirty="0" err="1">
                <a:solidFill>
                  <a:srgbClr val="084C6E"/>
                </a:solidFill>
                <a:latin typeface="Arial" panose="020B0604020202020204" pitchFamily="34" charset="0"/>
              </a:rPr>
              <a:t>của</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bạn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bằng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cách</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lọc</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lưu</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lượng</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truy</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cập</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giữa</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các</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mạng</a:t>
            </a:r>
            <a:r>
              <a:rPr lang="en-US" sz="2904" dirty="0">
                <a:solidFill>
                  <a:srgbClr val="084C6E"/>
                </a:solidFill>
                <a:latin typeface="Arial" panose="020B0604020202020204" pitchFamily="34" charset="0"/>
              </a:rPr>
              <a:t> con </a:t>
            </a:r>
            <a:r>
              <a:rPr lang="en-US" sz="2904" dirty="0" err="1">
                <a:solidFill>
                  <a:srgbClr val="084C6E"/>
                </a:solidFill>
                <a:latin typeface="Arial" panose="020B0604020202020204" pitchFamily="34" charset="0"/>
              </a:rPr>
              <a:t>và</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các</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vị</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trí</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bên</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ngoài</a:t>
            </a:r>
            <a:r>
              <a:rPr lang="en-US" sz="2904" dirty="0">
                <a:solidFill>
                  <a:srgbClr val="084C6E"/>
                </a:solidFill>
                <a:latin typeface="Arial" panose="020B0604020202020204" pitchFamily="34" charset="0"/>
              </a:rPr>
              <a:t> VPC </a:t>
            </a:r>
            <a:r>
              <a:rPr lang="en-US" sz="2904" dirty="0" err="1">
                <a:solidFill>
                  <a:srgbClr val="084C6E"/>
                </a:solidFill>
                <a:latin typeface="Arial" panose="020B0604020202020204" pitchFamily="34" charset="0"/>
              </a:rPr>
              <a:t>của</a:t>
            </a:r>
            <a:r>
              <a:rPr lang="en-US" sz="2904" dirty="0">
                <a:solidFill>
                  <a:srgbClr val="084C6E"/>
                </a:solidFill>
                <a:latin typeface="Arial" panose="020B0604020202020204" pitchFamily="34" charset="0"/>
              </a:rPr>
              <a:t> </a:t>
            </a:r>
            <a:r>
              <a:rPr lang="en-US" sz="2904" dirty="0" err="1">
                <a:solidFill>
                  <a:srgbClr val="084C6E"/>
                </a:solidFill>
                <a:latin typeface="Arial" panose="020B0604020202020204" pitchFamily="34" charset="0"/>
              </a:rPr>
              <a:t>bạn</a:t>
            </a:r>
            <a:r>
              <a:rPr lang="en-US" sz="2904" dirty="0">
                <a:solidFill>
                  <a:srgbClr val="084C6E"/>
                </a:solidFill>
                <a:latin typeface="Arial" panose="020B0604020202020204" pitchFamily="34" charset="0"/>
              </a:rPr>
              <a:t>.</a:t>
            </a:r>
          </a:p>
          <a:p>
            <a:pPr marL="1254039" lvl="2" indent="-418013">
              <a:lnSpc>
                <a:spcPts val="4182"/>
              </a:lnSpc>
              <a:buFont typeface="Arial"/>
              <a:buChar char="⚬"/>
            </a:pPr>
            <a:endParaRPr lang="en-US" sz="2904" dirty="0">
              <a:solidFill>
                <a:srgbClr val="084C6E"/>
              </a:solidFill>
              <a:latin typeface="Arial" panose="020B0604020202020204" pitchFamily="34" charset="0"/>
            </a:endParaRPr>
          </a:p>
        </p:txBody>
      </p:sp>
      <p:sp>
        <p:nvSpPr>
          <p:cNvPr id="7" name="AutoShape 7"/>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grpSp>
        <p:nvGrpSpPr>
          <p:cNvPr id="8" name="Group 8"/>
          <p:cNvGrpSpPr/>
          <p:nvPr/>
        </p:nvGrpSpPr>
        <p:grpSpPr>
          <a:xfrm>
            <a:off x="15887603" y="866082"/>
            <a:ext cx="1371697" cy="325235"/>
            <a:chOff x="0" y="0"/>
            <a:chExt cx="1828930" cy="433647"/>
          </a:xfrm>
        </p:grpSpPr>
        <p:grpSp>
          <p:nvGrpSpPr>
            <p:cNvPr id="9" name="Group 9"/>
            <p:cNvGrpSpPr/>
            <p:nvPr/>
          </p:nvGrpSpPr>
          <p:grpSpPr>
            <a:xfrm>
              <a:off x="1395283" y="0"/>
              <a:ext cx="433647" cy="43364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700483" y="0"/>
              <a:ext cx="433647" cy="43364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a:off x="0" y="0"/>
              <a:ext cx="433647" cy="4336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8" name="TextBox 18"/>
          <p:cNvSpPr txBox="1"/>
          <p:nvPr/>
        </p:nvSpPr>
        <p:spPr>
          <a:xfrm>
            <a:off x="1009650" y="800100"/>
            <a:ext cx="4442678" cy="438150"/>
          </a:xfrm>
          <a:prstGeom prst="rect">
            <a:avLst/>
          </a:prstGeom>
        </p:spPr>
        <p:txBody>
          <a:bodyPr lIns="0" tIns="0" rIns="0" bIns="0" rtlCol="0" anchor="t">
            <a:spAutoFit/>
          </a:bodyPr>
          <a:lstStyle/>
          <a:p>
            <a:pPr>
              <a:lnSpc>
                <a:spcPts val="3347"/>
              </a:lnSpc>
            </a:pPr>
            <a:r>
              <a:rPr lang="en-US" sz="2789" spc="-55">
                <a:solidFill>
                  <a:srgbClr val="084C6E"/>
                </a:solidFill>
                <a:latin typeface="Maven Pro Bold"/>
              </a:rPr>
              <a:t>2. Cơ sở lý thuyết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59969" y="1359890"/>
            <a:ext cx="14700725" cy="7912334"/>
            <a:chOff x="0" y="0"/>
            <a:chExt cx="3871796" cy="2083907"/>
          </a:xfrm>
        </p:grpSpPr>
        <p:sp>
          <p:nvSpPr>
            <p:cNvPr id="3" name="Freeform 3"/>
            <p:cNvSpPr/>
            <p:nvPr/>
          </p:nvSpPr>
          <p:spPr>
            <a:xfrm>
              <a:off x="0" y="0"/>
              <a:ext cx="3871796" cy="2083907"/>
            </a:xfrm>
            <a:custGeom>
              <a:avLst/>
              <a:gdLst/>
              <a:ahLst/>
              <a:cxnLst/>
              <a:rect l="l" t="t" r="r" b="b"/>
              <a:pathLst>
                <a:path w="3871796" h="2083907">
                  <a:moveTo>
                    <a:pt x="11059" y="0"/>
                  </a:moveTo>
                  <a:lnTo>
                    <a:pt x="3860736" y="0"/>
                  </a:lnTo>
                  <a:cubicBezTo>
                    <a:pt x="3866845" y="0"/>
                    <a:pt x="3871796" y="4951"/>
                    <a:pt x="3871796" y="11059"/>
                  </a:cubicBezTo>
                  <a:lnTo>
                    <a:pt x="3871796" y="2072847"/>
                  </a:lnTo>
                  <a:cubicBezTo>
                    <a:pt x="3871796" y="2078955"/>
                    <a:pt x="3866845" y="2083907"/>
                    <a:pt x="3860736" y="2083907"/>
                  </a:cubicBezTo>
                  <a:lnTo>
                    <a:pt x="11059" y="2083907"/>
                  </a:lnTo>
                  <a:cubicBezTo>
                    <a:pt x="4951" y="2083907"/>
                    <a:pt x="0" y="2078955"/>
                    <a:pt x="0" y="2072847"/>
                  </a:cubicBezTo>
                  <a:lnTo>
                    <a:pt x="0" y="11059"/>
                  </a:lnTo>
                  <a:cubicBezTo>
                    <a:pt x="0" y="4951"/>
                    <a:pt x="4951" y="0"/>
                    <a:pt x="11059" y="0"/>
                  </a:cubicBezTo>
                  <a:close/>
                </a:path>
              </a:pathLst>
            </a:custGeom>
            <a:gradFill rotWithShape="1">
              <a:gsLst>
                <a:gs pos="0">
                  <a:srgbClr val="FFFFFF">
                    <a:alpha val="0"/>
                  </a:srgbClr>
                </a:gs>
                <a:gs pos="100000">
                  <a:srgbClr val="FFFFFF">
                    <a:alpha val="100000"/>
                  </a:srgbClr>
                </a:gs>
              </a:gsLst>
              <a:path path="circle">
                <a:fillToRect r="100000" b="100000"/>
              </a:path>
              <a:tileRect l="-100000" t="-100000"/>
            </a:gradFill>
            <a:ln w="19050" cap="rnd">
              <a:solidFill>
                <a:srgbClr val="084C6E"/>
              </a:solidFill>
              <a:prstDash val="solid"/>
              <a:round/>
            </a:ln>
          </p:spPr>
        </p:sp>
        <p:sp>
          <p:nvSpPr>
            <p:cNvPr id="4" name="TextBox 4"/>
            <p:cNvSpPr txBox="1"/>
            <p:nvPr/>
          </p:nvSpPr>
          <p:spPr>
            <a:xfrm>
              <a:off x="0" y="-47625"/>
              <a:ext cx="3871796" cy="2131532"/>
            </a:xfrm>
            <a:prstGeom prst="rect">
              <a:avLst/>
            </a:prstGeom>
          </p:spPr>
          <p:txBody>
            <a:bodyPr lIns="50800" tIns="50800" rIns="50800" bIns="50800" rtlCol="0" anchor="ctr"/>
            <a:lstStyle/>
            <a:p>
              <a:pPr algn="ctr">
                <a:lnSpc>
                  <a:spcPts val="2590"/>
                </a:lnSpc>
              </a:pPr>
              <a:endParaRPr/>
            </a:p>
          </p:txBody>
        </p:sp>
      </p:grpSp>
      <p:sp>
        <p:nvSpPr>
          <p:cNvPr id="15" name="Freeform 15"/>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5568110" y="9258300"/>
            <a:ext cx="7151780" cy="572667"/>
          </a:xfrm>
          <a:custGeom>
            <a:avLst/>
            <a:gdLst/>
            <a:ahLst/>
            <a:cxnLst/>
            <a:rect l="l" t="t" r="r" b="b"/>
            <a:pathLst>
              <a:path w="7151780" h="572667">
                <a:moveTo>
                  <a:pt x="0" y="0"/>
                </a:moveTo>
                <a:lnTo>
                  <a:pt x="7151780" y="0"/>
                </a:lnTo>
                <a:lnTo>
                  <a:pt x="7151780" y="572667"/>
                </a:lnTo>
                <a:lnTo>
                  <a:pt x="0" y="572667"/>
                </a:lnTo>
                <a:lnTo>
                  <a:pt x="0" y="0"/>
                </a:lnTo>
                <a:close/>
              </a:path>
            </a:pathLst>
          </a:custGeom>
          <a:blipFill>
            <a:blip r:embed="rId4"/>
            <a:stretch>
              <a:fillRect t="-146648"/>
            </a:stretch>
          </a:blipFill>
        </p:spPr>
      </p:sp>
      <p:sp>
        <p:nvSpPr>
          <p:cNvPr id="18" name="TextBox 18"/>
          <p:cNvSpPr txBox="1"/>
          <p:nvPr/>
        </p:nvSpPr>
        <p:spPr>
          <a:xfrm>
            <a:off x="6109492" y="2462103"/>
            <a:ext cx="6401681" cy="6274731"/>
          </a:xfrm>
          <a:prstGeom prst="rect">
            <a:avLst/>
          </a:prstGeom>
        </p:spPr>
        <p:txBody>
          <a:bodyPr lIns="0" tIns="0" rIns="0" bIns="0" rtlCol="0" anchor="t">
            <a:spAutoFit/>
          </a:bodyPr>
          <a:lstStyle/>
          <a:p>
            <a:pPr marL="482930" lvl="1" indent="-241465">
              <a:lnSpc>
                <a:spcPts val="3802"/>
              </a:lnSpc>
              <a:buFont typeface="Arial"/>
              <a:buChar char="•"/>
            </a:pPr>
            <a:r>
              <a:rPr lang="en-US" sz="2236" dirty="0" err="1">
                <a:solidFill>
                  <a:srgbClr val="084C6E"/>
                </a:solidFill>
                <a:latin typeface="Arial" panose="020B0604020202020204" pitchFamily="34" charset="0"/>
              </a:rPr>
              <a:t>Cơ</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sở</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lý</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thuyết</a:t>
            </a:r>
            <a:endParaRPr lang="en-US" sz="2236" dirty="0">
              <a:solidFill>
                <a:srgbClr val="084C6E"/>
              </a:solidFill>
              <a:latin typeface="Arial" panose="020B0604020202020204" pitchFamily="34" charset="0"/>
            </a:endParaRPr>
          </a:p>
          <a:p>
            <a:pPr marL="965860" lvl="2" indent="-321953">
              <a:lnSpc>
                <a:spcPts val="3802"/>
              </a:lnSpc>
              <a:buFont typeface="Arial"/>
              <a:buChar char="⚬"/>
            </a:pPr>
            <a:r>
              <a:rPr lang="en-US" sz="2236" dirty="0">
                <a:latin typeface="Arial" panose="020B0604020202020204" pitchFamily="34" charset="0"/>
                <a:hlinkClick r:id="rId5" tooltip="https://docs.google.com/document/d/1YV6mDuKbaZkyGynrLkVjbab_tD0sBlOW/edit#heading=h.tyjcwt">
                  <a:extLst>
                    <a:ext uri="{A12FA001-AC4F-418D-AE19-62706E023703}">
                      <ahyp:hlinkClr xmlns:ahyp="http://schemas.microsoft.com/office/drawing/2018/hyperlinkcolor" val="tx"/>
                    </a:ext>
                  </a:extLst>
                </a:hlinkClick>
              </a:rPr>
              <a:t>Google Cloud</a:t>
            </a:r>
          </a:p>
          <a:p>
            <a:pPr marL="965860" lvl="2" indent="-321953">
              <a:lnSpc>
                <a:spcPts val="3802"/>
              </a:lnSpc>
              <a:buFont typeface="Arial"/>
              <a:buChar char="⚬"/>
            </a:pPr>
            <a:r>
              <a:rPr lang="en-US" sz="2236" dirty="0">
                <a:latin typeface="Arial" panose="020B0604020202020204" pitchFamily="34" charset="0"/>
                <a:hlinkClick r:id="rId6" tooltip="https://docs.google.com/document/d/1YV6mDuKbaZkyGynrLkVjbab_tD0sBlOW/edit#heading=h.3dy6vkm">
                  <a:extLst>
                    <a:ext uri="{A12FA001-AC4F-418D-AE19-62706E023703}">
                      <ahyp:hlinkClr xmlns:ahyp="http://schemas.microsoft.com/office/drawing/2018/hyperlinkcolor" val="tx"/>
                    </a:ext>
                  </a:extLst>
                </a:hlinkClick>
              </a:rPr>
              <a:t>Amazon Web Services</a:t>
            </a:r>
          </a:p>
          <a:p>
            <a:pPr marL="965860" lvl="2" indent="-321953">
              <a:lnSpc>
                <a:spcPts val="3802"/>
              </a:lnSpc>
              <a:buFont typeface="Arial"/>
              <a:buChar char="⚬"/>
            </a:pPr>
            <a:r>
              <a:rPr lang="en-US" sz="2236" dirty="0">
                <a:latin typeface="Arial" panose="020B0604020202020204" pitchFamily="34" charset="0"/>
                <a:hlinkClick r:id="rId7" tooltip="https://docs.google.com/document/d/1YV6mDuKbaZkyGynrLkVjbab_tD0sBlOW/edit#heading=h.1t3h5sf">
                  <a:extLst>
                    <a:ext uri="{A12FA001-AC4F-418D-AE19-62706E023703}">
                      <ahyp:hlinkClr xmlns:ahyp="http://schemas.microsoft.com/office/drawing/2018/hyperlinkcolor" val="tx"/>
                    </a:ext>
                  </a:extLst>
                </a:hlinkClick>
              </a:rPr>
              <a:t>Private Cloud</a:t>
            </a:r>
          </a:p>
          <a:p>
            <a:pPr marL="965860" lvl="2" indent="-321953">
              <a:lnSpc>
                <a:spcPts val="3802"/>
              </a:lnSpc>
              <a:buFont typeface="Arial"/>
              <a:buChar char="⚬"/>
            </a:pPr>
            <a:r>
              <a:rPr lang="en-US" sz="2236" dirty="0">
                <a:latin typeface="Arial" panose="020B0604020202020204" pitchFamily="34" charset="0"/>
                <a:hlinkClick r:id="rId8" tooltip="https://docs.google.com/document/d/1YV6mDuKbaZkyGynrLkVjbab_tD0sBlOW/edit#heading=h.4d34og8">
                  <a:extLst>
                    <a:ext uri="{A12FA001-AC4F-418D-AE19-62706E023703}">
                      <ahyp:hlinkClr xmlns:ahyp="http://schemas.microsoft.com/office/drawing/2018/hyperlinkcolor" val="tx"/>
                    </a:ext>
                  </a:extLst>
                </a:hlinkClick>
              </a:rPr>
              <a:t>Virtual Private Cloud (VPC)</a:t>
            </a:r>
          </a:p>
          <a:p>
            <a:pPr marL="965860" lvl="2" indent="-321953">
              <a:lnSpc>
                <a:spcPts val="3802"/>
              </a:lnSpc>
              <a:buFont typeface="Arial"/>
              <a:buChar char="⚬"/>
            </a:pPr>
            <a:r>
              <a:rPr lang="en-US" sz="2236" dirty="0">
                <a:latin typeface="Arial" panose="020B0604020202020204" pitchFamily="34" charset="0"/>
                <a:hlinkClick r:id="rId9" tooltip="https://docs.google.com/document/d/1YV6mDuKbaZkyGynrLkVjbab_tD0sBlOW/edit#heading=h.2s8eyo1">
                  <a:extLst>
                    <a:ext uri="{A12FA001-AC4F-418D-AE19-62706E023703}">
                      <ahyp:hlinkClr xmlns:ahyp="http://schemas.microsoft.com/office/drawing/2018/hyperlinkcolor" val="tx"/>
                    </a:ext>
                  </a:extLst>
                </a:hlinkClick>
              </a:rPr>
              <a:t>Identity and Access Management (IAM)</a:t>
            </a:r>
          </a:p>
          <a:p>
            <a:pPr marL="965860" lvl="2" indent="-321953">
              <a:lnSpc>
                <a:spcPts val="3802"/>
              </a:lnSpc>
              <a:buFont typeface="Arial"/>
              <a:buChar char="⚬"/>
            </a:pPr>
            <a:r>
              <a:rPr lang="en-US" sz="2236" dirty="0">
                <a:latin typeface="Arial" panose="020B0604020202020204" pitchFamily="34" charset="0"/>
                <a:hlinkClick r:id="rId10" tooltip="https://docs.google.com/document/d/1YV6mDuKbaZkyGynrLkVjbab_tD0sBlOW/edit#heading=h.17dp8vu">
                  <a:extLst>
                    <a:ext uri="{A12FA001-AC4F-418D-AE19-62706E023703}">
                      <ahyp:hlinkClr xmlns:ahyp="http://schemas.microsoft.com/office/drawing/2018/hyperlinkcolor" val="tx"/>
                    </a:ext>
                  </a:extLst>
                </a:hlinkClick>
              </a:rPr>
              <a:t>Firewall</a:t>
            </a:r>
          </a:p>
          <a:p>
            <a:pPr marL="965860" lvl="2" indent="-321953">
              <a:lnSpc>
                <a:spcPts val="3802"/>
              </a:lnSpc>
              <a:buFont typeface="Arial"/>
              <a:buChar char="⚬"/>
            </a:pPr>
            <a:r>
              <a:rPr lang="en-US" sz="2236" dirty="0">
                <a:latin typeface="Arial" panose="020B0604020202020204" pitchFamily="34" charset="0"/>
                <a:hlinkClick r:id="rId11" tooltip="https://docs.google.com/document/d/1YV6mDuKbaZkyGynrLkVjbab_tD0sBlOW/edit#heading=h.3rdcrjn">
                  <a:extLst>
                    <a:ext uri="{A12FA001-AC4F-418D-AE19-62706E023703}">
                      <ahyp:hlinkClr xmlns:ahyp="http://schemas.microsoft.com/office/drawing/2018/hyperlinkcolor" val="tx"/>
                    </a:ext>
                  </a:extLst>
                </a:hlinkClick>
              </a:rPr>
              <a:t>VPN </a:t>
            </a:r>
          </a:p>
          <a:p>
            <a:pPr marL="482930" lvl="1" indent="-241465">
              <a:lnSpc>
                <a:spcPts val="3802"/>
              </a:lnSpc>
              <a:buFont typeface="Arial"/>
              <a:buChar char="•"/>
            </a:pPr>
            <a:r>
              <a:rPr lang="en-US" sz="2236" dirty="0" err="1">
                <a:solidFill>
                  <a:srgbClr val="084C6E"/>
                </a:solidFill>
                <a:latin typeface="Arial" panose="020B0604020202020204" pitchFamily="34" charset="0"/>
              </a:rPr>
              <a:t>Phương</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pháp</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thực</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hiện</a:t>
            </a:r>
            <a:endParaRPr lang="en-US" sz="2236" dirty="0">
              <a:solidFill>
                <a:srgbClr val="084C6E"/>
              </a:solidFill>
              <a:latin typeface="Arial" panose="020B0604020202020204" pitchFamily="34" charset="0"/>
            </a:endParaRPr>
          </a:p>
          <a:p>
            <a:pPr marL="482930" lvl="1" indent="-241465">
              <a:lnSpc>
                <a:spcPts val="3802"/>
              </a:lnSpc>
              <a:buFont typeface="Arial"/>
              <a:buChar char="•"/>
            </a:pPr>
            <a:r>
              <a:rPr lang="en-US" sz="2236" dirty="0" err="1">
                <a:solidFill>
                  <a:srgbClr val="084C6E"/>
                </a:solidFill>
                <a:latin typeface="Arial" panose="020B0604020202020204" pitchFamily="34" charset="0"/>
              </a:rPr>
              <a:t>Thiết</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kế</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và</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cài</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đặt</a:t>
            </a:r>
            <a:endParaRPr lang="en-US" sz="2236" dirty="0">
              <a:solidFill>
                <a:srgbClr val="084C6E"/>
              </a:solidFill>
              <a:latin typeface="Arial" panose="020B0604020202020204" pitchFamily="34" charset="0"/>
            </a:endParaRPr>
          </a:p>
          <a:p>
            <a:pPr marL="482930" lvl="1" indent="-241465">
              <a:lnSpc>
                <a:spcPts val="3802"/>
              </a:lnSpc>
              <a:buFont typeface="Arial"/>
              <a:buChar char="•"/>
            </a:pPr>
            <a:r>
              <a:rPr lang="en-US" sz="2236" dirty="0" err="1">
                <a:solidFill>
                  <a:srgbClr val="084C6E"/>
                </a:solidFill>
                <a:latin typeface="Arial" panose="020B0604020202020204" pitchFamily="34" charset="0"/>
              </a:rPr>
              <a:t>Kết</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quả</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và</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đánh</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giá</a:t>
            </a:r>
            <a:endParaRPr lang="en-US" sz="2236" dirty="0">
              <a:solidFill>
                <a:srgbClr val="084C6E"/>
              </a:solidFill>
              <a:latin typeface="Arial" panose="020B0604020202020204" pitchFamily="34" charset="0"/>
            </a:endParaRPr>
          </a:p>
          <a:p>
            <a:pPr marL="482930" lvl="1" indent="-241465">
              <a:lnSpc>
                <a:spcPts val="3802"/>
              </a:lnSpc>
              <a:buFont typeface="Arial"/>
              <a:buChar char="•"/>
            </a:pPr>
            <a:r>
              <a:rPr lang="en-US" sz="2236" dirty="0" err="1">
                <a:solidFill>
                  <a:srgbClr val="084C6E"/>
                </a:solidFill>
                <a:latin typeface="Arial" panose="020B0604020202020204" pitchFamily="34" charset="0"/>
              </a:rPr>
              <a:t>Phân</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tích</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dịch</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vụ</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và</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công</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nghệ</a:t>
            </a:r>
            <a:r>
              <a:rPr lang="en-US" sz="2236" dirty="0">
                <a:solidFill>
                  <a:srgbClr val="084C6E"/>
                </a:solidFill>
                <a:latin typeface="Arial" panose="020B0604020202020204" pitchFamily="34" charset="0"/>
              </a:rPr>
              <a:t> CLOUD</a:t>
            </a:r>
          </a:p>
          <a:p>
            <a:pPr marL="482930" lvl="1" indent="-241465">
              <a:lnSpc>
                <a:spcPts val="3802"/>
              </a:lnSpc>
              <a:buFont typeface="Arial"/>
              <a:buChar char="•"/>
            </a:pPr>
            <a:r>
              <a:rPr lang="en-US" sz="2236" dirty="0" err="1">
                <a:solidFill>
                  <a:srgbClr val="084C6E"/>
                </a:solidFill>
                <a:latin typeface="Arial" panose="020B0604020202020204" pitchFamily="34" charset="0"/>
              </a:rPr>
              <a:t>Kết</a:t>
            </a:r>
            <a:r>
              <a:rPr lang="en-US" sz="2236" dirty="0">
                <a:solidFill>
                  <a:srgbClr val="084C6E"/>
                </a:solidFill>
                <a:latin typeface="Arial" panose="020B0604020202020204" pitchFamily="34" charset="0"/>
              </a:rPr>
              <a:t> </a:t>
            </a:r>
            <a:r>
              <a:rPr lang="en-US" sz="2236" dirty="0" err="1">
                <a:solidFill>
                  <a:srgbClr val="084C6E"/>
                </a:solidFill>
                <a:latin typeface="Arial" panose="020B0604020202020204" pitchFamily="34" charset="0"/>
              </a:rPr>
              <a:t>luận</a:t>
            </a:r>
            <a:endParaRPr lang="en-US" sz="2236" dirty="0">
              <a:solidFill>
                <a:srgbClr val="084C6E"/>
              </a:solidFill>
              <a:latin typeface="Arial" panose="020B0604020202020204" pitchFamily="34" charset="0"/>
            </a:endParaRPr>
          </a:p>
        </p:txBody>
      </p:sp>
      <p:sp>
        <p:nvSpPr>
          <p:cNvPr id="19" name="TextBox 19"/>
          <p:cNvSpPr txBox="1"/>
          <p:nvPr/>
        </p:nvSpPr>
        <p:spPr>
          <a:xfrm>
            <a:off x="7053553" y="1641245"/>
            <a:ext cx="4180894" cy="730958"/>
          </a:xfrm>
          <a:prstGeom prst="rect">
            <a:avLst/>
          </a:prstGeom>
        </p:spPr>
        <p:txBody>
          <a:bodyPr lIns="0" tIns="0" rIns="0" bIns="0" rtlCol="0" anchor="t">
            <a:spAutoFit/>
          </a:bodyPr>
          <a:lstStyle/>
          <a:p>
            <a:pPr marL="0" lvl="0" indent="0" algn="ctr">
              <a:lnSpc>
                <a:spcPts val="5782"/>
              </a:lnSpc>
              <a:spcBef>
                <a:spcPct val="0"/>
              </a:spcBef>
            </a:pPr>
            <a:r>
              <a:rPr lang="en-US" sz="4818">
                <a:solidFill>
                  <a:srgbClr val="084C6E"/>
                </a:solidFill>
                <a:latin typeface="Maven Pro Bold"/>
              </a:rPr>
              <a:t>MỤC LỤC</a:t>
            </a:r>
          </a:p>
        </p:txBody>
      </p:sp>
      <p:grpSp>
        <p:nvGrpSpPr>
          <p:cNvPr id="20" name="Group 10">
            <a:extLst>
              <a:ext uri="{FF2B5EF4-FFF2-40B4-BE49-F238E27FC236}">
                <a16:creationId xmlns:a16="http://schemas.microsoft.com/office/drawing/2014/main" id="{53795B60-234A-2814-8273-3B6EC9ADA2DA}"/>
              </a:ext>
            </a:extLst>
          </p:cNvPr>
          <p:cNvGrpSpPr/>
          <p:nvPr/>
        </p:nvGrpSpPr>
        <p:grpSpPr>
          <a:xfrm>
            <a:off x="15163800" y="1478627"/>
            <a:ext cx="1371697" cy="325235"/>
            <a:chOff x="0" y="0"/>
            <a:chExt cx="1828930" cy="433647"/>
          </a:xfrm>
        </p:grpSpPr>
        <p:grpSp>
          <p:nvGrpSpPr>
            <p:cNvPr id="21" name="Group 11">
              <a:extLst>
                <a:ext uri="{FF2B5EF4-FFF2-40B4-BE49-F238E27FC236}">
                  <a16:creationId xmlns:a16="http://schemas.microsoft.com/office/drawing/2014/main" id="{BAAADD41-3160-79D2-FEA2-70A758D481E3}"/>
                </a:ext>
              </a:extLst>
            </p:cNvPr>
            <p:cNvGrpSpPr/>
            <p:nvPr/>
          </p:nvGrpSpPr>
          <p:grpSpPr>
            <a:xfrm>
              <a:off x="1395283" y="0"/>
              <a:ext cx="433647" cy="433647"/>
              <a:chOff x="0" y="0"/>
              <a:chExt cx="812800" cy="812800"/>
            </a:xfrm>
          </p:grpSpPr>
          <p:sp>
            <p:nvSpPr>
              <p:cNvPr id="28" name="Freeform 12">
                <a:extLst>
                  <a:ext uri="{FF2B5EF4-FFF2-40B4-BE49-F238E27FC236}">
                    <a16:creationId xmlns:a16="http://schemas.microsoft.com/office/drawing/2014/main" id="{FBBE1D41-121B-42F7-B75D-D50907FF806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29" name="TextBox 13">
                <a:extLst>
                  <a:ext uri="{FF2B5EF4-FFF2-40B4-BE49-F238E27FC236}">
                    <a16:creationId xmlns:a16="http://schemas.microsoft.com/office/drawing/2014/main" id="{CD46160F-2E66-8DED-27EA-7113F6868CC1}"/>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22" name="Group 14">
              <a:extLst>
                <a:ext uri="{FF2B5EF4-FFF2-40B4-BE49-F238E27FC236}">
                  <a16:creationId xmlns:a16="http://schemas.microsoft.com/office/drawing/2014/main" id="{FCAD3281-2172-7C45-8A0B-DD1698A7239C}"/>
                </a:ext>
              </a:extLst>
            </p:cNvPr>
            <p:cNvGrpSpPr/>
            <p:nvPr/>
          </p:nvGrpSpPr>
          <p:grpSpPr>
            <a:xfrm>
              <a:off x="700483" y="0"/>
              <a:ext cx="433647" cy="433647"/>
              <a:chOff x="0" y="0"/>
              <a:chExt cx="812800" cy="812800"/>
            </a:xfrm>
          </p:grpSpPr>
          <p:sp>
            <p:nvSpPr>
              <p:cNvPr id="26" name="Freeform 15">
                <a:extLst>
                  <a:ext uri="{FF2B5EF4-FFF2-40B4-BE49-F238E27FC236}">
                    <a16:creationId xmlns:a16="http://schemas.microsoft.com/office/drawing/2014/main" id="{0EFF296D-1814-DED3-90B6-D160E648A7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7" name="TextBox 16">
                <a:extLst>
                  <a:ext uri="{FF2B5EF4-FFF2-40B4-BE49-F238E27FC236}">
                    <a16:creationId xmlns:a16="http://schemas.microsoft.com/office/drawing/2014/main" id="{8D37F964-9606-0E45-98F7-B9F1AB40A55F}"/>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23" name="Group 17">
              <a:extLst>
                <a:ext uri="{FF2B5EF4-FFF2-40B4-BE49-F238E27FC236}">
                  <a16:creationId xmlns:a16="http://schemas.microsoft.com/office/drawing/2014/main" id="{79660770-2242-6B70-D1D3-B00AC22F0F24}"/>
                </a:ext>
              </a:extLst>
            </p:cNvPr>
            <p:cNvGrpSpPr/>
            <p:nvPr/>
          </p:nvGrpSpPr>
          <p:grpSpPr>
            <a:xfrm>
              <a:off x="0" y="0"/>
              <a:ext cx="433647" cy="433647"/>
              <a:chOff x="0" y="0"/>
              <a:chExt cx="812800" cy="812800"/>
            </a:xfrm>
          </p:grpSpPr>
          <p:sp>
            <p:nvSpPr>
              <p:cNvPr id="24" name="Freeform 18">
                <a:extLst>
                  <a:ext uri="{FF2B5EF4-FFF2-40B4-BE49-F238E27FC236}">
                    <a16:creationId xmlns:a16="http://schemas.microsoft.com/office/drawing/2014/main" id="{8508443D-3ED9-622F-A38B-3FA5AA7D7A2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25" name="TextBox 19">
                <a:extLst>
                  <a:ext uri="{FF2B5EF4-FFF2-40B4-BE49-F238E27FC236}">
                    <a16:creationId xmlns:a16="http://schemas.microsoft.com/office/drawing/2014/main" id="{18ED24ED-3CB5-C784-6139-CCC28D509F84}"/>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69190" y="2106985"/>
            <a:ext cx="6215417" cy="7834560"/>
          </a:xfrm>
          <a:custGeom>
            <a:avLst/>
            <a:gdLst/>
            <a:ahLst/>
            <a:cxnLst/>
            <a:rect l="l" t="t" r="r" b="b"/>
            <a:pathLst>
              <a:path w="6215417" h="7834560">
                <a:moveTo>
                  <a:pt x="0" y="0"/>
                </a:moveTo>
                <a:lnTo>
                  <a:pt x="6215417" y="0"/>
                </a:lnTo>
                <a:lnTo>
                  <a:pt x="6215417" y="7834560"/>
                </a:lnTo>
                <a:lnTo>
                  <a:pt x="0" y="7834560"/>
                </a:lnTo>
                <a:lnTo>
                  <a:pt x="0" y="0"/>
                </a:lnTo>
                <a:close/>
              </a:path>
            </a:pathLst>
          </a:custGeom>
          <a:blipFill>
            <a:blip r:embed="rId2"/>
            <a:stretch>
              <a:fillRect/>
            </a:stretch>
          </a:blipFill>
        </p:spPr>
      </p:sp>
      <p:sp>
        <p:nvSpPr>
          <p:cNvPr id="3" name="TextBox 3"/>
          <p:cNvSpPr txBox="1"/>
          <p:nvPr/>
        </p:nvSpPr>
        <p:spPr>
          <a:xfrm>
            <a:off x="4316596" y="180975"/>
            <a:ext cx="9720605" cy="797078"/>
          </a:xfrm>
          <a:prstGeom prst="rect">
            <a:avLst/>
          </a:prstGeom>
        </p:spPr>
        <p:txBody>
          <a:bodyPr lIns="0" tIns="0" rIns="0" bIns="0" rtlCol="0" anchor="t">
            <a:spAutoFit/>
          </a:bodyPr>
          <a:lstStyle/>
          <a:p>
            <a:pPr marL="0" lvl="0" indent="0" algn="ctr">
              <a:lnSpc>
                <a:spcPts val="6661"/>
              </a:lnSpc>
              <a:spcBef>
                <a:spcPct val="0"/>
              </a:spcBef>
            </a:pPr>
            <a:r>
              <a:rPr lang="en-US" sz="5551" dirty="0">
                <a:solidFill>
                  <a:srgbClr val="084C6E"/>
                </a:solidFill>
                <a:latin typeface="Maven Pro Bold"/>
              </a:rPr>
              <a:t>FIREWALL</a:t>
            </a:r>
          </a:p>
        </p:txBody>
      </p:sp>
      <p:sp>
        <p:nvSpPr>
          <p:cNvPr id="4" name="TextBox 4"/>
          <p:cNvSpPr txBox="1"/>
          <p:nvPr/>
        </p:nvSpPr>
        <p:spPr>
          <a:xfrm>
            <a:off x="1028700" y="981075"/>
            <a:ext cx="16230600" cy="860425"/>
          </a:xfrm>
          <a:prstGeom prst="rect">
            <a:avLst/>
          </a:prstGeom>
        </p:spPr>
        <p:txBody>
          <a:bodyPr lIns="0" tIns="0" rIns="0" bIns="0" rtlCol="0" anchor="t">
            <a:spAutoFit/>
          </a:bodyPr>
          <a:lstStyle/>
          <a:p>
            <a:pPr>
              <a:lnSpc>
                <a:spcPts val="3499"/>
              </a:lnSpc>
            </a:pPr>
            <a:r>
              <a:rPr lang="en-US" sz="2499" dirty="0">
                <a:solidFill>
                  <a:srgbClr val="084C6E"/>
                </a:solidFill>
                <a:latin typeface="Arial" panose="020B0604020202020204" pitchFamily="34" charset="0"/>
              </a:rPr>
              <a:t>Cloud Firewall </a:t>
            </a:r>
            <a:r>
              <a:rPr lang="en-US" sz="2499" dirty="0" err="1">
                <a:solidFill>
                  <a:srgbClr val="084C6E"/>
                </a:solidFill>
                <a:latin typeface="Arial" panose="020B0604020202020204" pitchFamily="34" charset="0"/>
              </a:rPr>
              <a:t>bảo</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vệ</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các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mạng</a:t>
            </a:r>
            <a:r>
              <a:rPr lang="en-US" sz="2499" dirty="0">
                <a:solidFill>
                  <a:srgbClr val="084C6E"/>
                </a:solidFill>
                <a:latin typeface="Arial" panose="020B0604020202020204" pitchFamily="34" charset="0"/>
              </a:rPr>
              <a:t> con </a:t>
            </a:r>
            <a:r>
              <a:rPr lang="en-US" sz="2499" dirty="0" err="1">
                <a:solidFill>
                  <a:srgbClr val="084C6E"/>
                </a:solidFill>
                <a:latin typeface="Arial" panose="020B0604020202020204" pitchFamily="34" charset="0"/>
              </a:rPr>
              <a:t>trong</a:t>
            </a:r>
            <a:r>
              <a:rPr lang="en-US" sz="2499" dirty="0">
                <a:solidFill>
                  <a:srgbClr val="084C6E"/>
                </a:solidFill>
                <a:latin typeface="Arial" panose="020B0604020202020204" pitchFamily="34" charset="0"/>
              </a:rPr>
              <a:t> VPC </a:t>
            </a:r>
            <a:r>
              <a:rPr lang="en-US" sz="2499" dirty="0" err="1">
                <a:solidFill>
                  <a:srgbClr val="084C6E"/>
                </a:solidFill>
                <a:latin typeface="Arial" panose="020B0604020202020204" pitchFamily="34" charset="0"/>
              </a:rPr>
              <a:t>của</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bạn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bằng</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cách</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lọc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lưu</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lượng</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truy</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cập</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giữa</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các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mạng</a:t>
            </a:r>
            <a:r>
              <a:rPr lang="en-US" sz="2499" dirty="0">
                <a:solidFill>
                  <a:srgbClr val="084C6E"/>
                </a:solidFill>
                <a:latin typeface="Arial" panose="020B0604020202020204" pitchFamily="34" charset="0"/>
              </a:rPr>
              <a:t> con </a:t>
            </a:r>
            <a:r>
              <a:rPr lang="en-US" sz="2499" dirty="0" err="1">
                <a:solidFill>
                  <a:srgbClr val="084C6E"/>
                </a:solidFill>
                <a:latin typeface="Arial" panose="020B0604020202020204" pitchFamily="34" charset="0"/>
              </a:rPr>
              <a:t>và</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các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vị</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trí</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bên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ngoài</a:t>
            </a:r>
            <a:r>
              <a:rPr lang="en-US" sz="2499" dirty="0">
                <a:solidFill>
                  <a:srgbClr val="084C6E"/>
                </a:solidFill>
                <a:latin typeface="Arial" panose="020B0604020202020204" pitchFamily="34" charset="0"/>
              </a:rPr>
              <a:t> VPC </a:t>
            </a:r>
            <a:r>
              <a:rPr lang="en-US" sz="2499" dirty="0" err="1">
                <a:solidFill>
                  <a:srgbClr val="084C6E"/>
                </a:solidFill>
                <a:latin typeface="Arial" panose="020B0604020202020204" pitchFamily="34" charset="0"/>
              </a:rPr>
              <a:t>của</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bạn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Hình</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ví</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dụ</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sau</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đây</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mô</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tả</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vị</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trí</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của</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tường</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lửa</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trong</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một</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kiến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trúc</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rất</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đơn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giản</a:t>
            </a:r>
            <a:r>
              <a:rPr lang="en-US" sz="2499" dirty="0">
                <a:solidFill>
                  <a:srgbClr val="084C6E"/>
                </a:solidFill>
                <a:latin typeface="Arial" panose="020B0604020202020204" pitchFamily="34"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0972" y="573053"/>
            <a:ext cx="16801853" cy="9089715"/>
            <a:chOff x="0" y="0"/>
            <a:chExt cx="4001696" cy="2164897"/>
          </a:xfrm>
        </p:grpSpPr>
        <p:sp>
          <p:nvSpPr>
            <p:cNvPr id="3" name="Freeform 3"/>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1935261" y="1672595"/>
            <a:ext cx="14638190" cy="695325"/>
          </a:xfrm>
          <a:prstGeom prst="rect">
            <a:avLst/>
          </a:prstGeom>
        </p:spPr>
        <p:txBody>
          <a:bodyPr lIns="0" tIns="0" rIns="0" bIns="0" rtlCol="0" anchor="t">
            <a:spAutoFit/>
          </a:bodyPr>
          <a:lstStyle/>
          <a:p>
            <a:pPr algn="ctr">
              <a:lnSpc>
                <a:spcPts val="5400"/>
              </a:lnSpc>
              <a:spcBef>
                <a:spcPct val="0"/>
              </a:spcBef>
            </a:pPr>
            <a:r>
              <a:rPr lang="en-US" sz="4500">
                <a:solidFill>
                  <a:srgbClr val="084C6E"/>
                </a:solidFill>
                <a:latin typeface="Maven Pro Bold"/>
              </a:rPr>
              <a:t>VPN</a:t>
            </a:r>
          </a:p>
        </p:txBody>
      </p:sp>
      <p:sp>
        <p:nvSpPr>
          <p:cNvPr id="6" name="TextBox 6"/>
          <p:cNvSpPr txBox="1"/>
          <p:nvPr/>
        </p:nvSpPr>
        <p:spPr>
          <a:xfrm>
            <a:off x="1139056" y="2511458"/>
            <a:ext cx="16230600" cy="6428811"/>
          </a:xfrm>
          <a:prstGeom prst="rect">
            <a:avLst/>
          </a:prstGeom>
        </p:spPr>
        <p:txBody>
          <a:bodyPr lIns="0" tIns="0" rIns="0" bIns="0" rtlCol="0" anchor="t">
            <a:spAutoFit/>
          </a:bodyPr>
          <a:lstStyle/>
          <a:p>
            <a:pPr marL="685574" lvl="1" indent="-342787">
              <a:lnSpc>
                <a:spcPts val="4572"/>
              </a:lnSpc>
              <a:buFont typeface="Arial"/>
              <a:buChar char="•"/>
            </a:pPr>
            <a:r>
              <a:rPr lang="en-US" sz="3175" dirty="0">
                <a:solidFill>
                  <a:srgbClr val="084C6E"/>
                </a:solidFill>
                <a:latin typeface="Arial" panose="020B0604020202020204" pitchFamily="34" charset="0"/>
              </a:rPr>
              <a:t> VPN </a:t>
            </a:r>
            <a:r>
              <a:rPr lang="en-US" sz="3175" dirty="0" err="1">
                <a:solidFill>
                  <a:srgbClr val="084C6E"/>
                </a:solidFill>
                <a:latin typeface="Arial" panose="020B0604020202020204" pitchFamily="34" charset="0"/>
              </a:rPr>
              <a:t>tạo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ra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nối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riêng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tư</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giữa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thiết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bị</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thông</a:t>
            </a:r>
            <a:r>
              <a:rPr lang="en-US" sz="3175" dirty="0">
                <a:solidFill>
                  <a:srgbClr val="084C6E"/>
                </a:solidFill>
                <a:latin typeface="Arial" panose="020B0604020202020204" pitchFamily="34" charset="0"/>
              </a:rPr>
              <a:t> qua Internet.</a:t>
            </a:r>
          </a:p>
          <a:p>
            <a:pPr marL="685574" lvl="1" indent="-342787">
              <a:lnSpc>
                <a:spcPts val="4572"/>
              </a:lnSpc>
              <a:buFont typeface="Arial"/>
              <a:buChar char="•"/>
            </a:pPr>
            <a:r>
              <a:rPr lang="en-US" sz="3175" dirty="0">
                <a:solidFill>
                  <a:srgbClr val="084C6E"/>
                </a:solidFill>
                <a:latin typeface="Arial" panose="020B0604020202020204" pitchFamily="34" charset="0"/>
              </a:rPr>
              <a:t>VPN </a:t>
            </a:r>
            <a:r>
              <a:rPr lang="en-US" sz="3175" dirty="0" err="1">
                <a:solidFill>
                  <a:srgbClr val="084C6E"/>
                </a:solidFill>
                <a:latin typeface="Arial" panose="020B0604020202020204" pitchFamily="34" charset="0"/>
              </a:rPr>
              <a:t>được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sử</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dụng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để</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truyền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dữ</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liệu</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một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cách</a:t>
            </a:r>
            <a:r>
              <a:rPr lang="en-US" sz="3175" dirty="0">
                <a:solidFill>
                  <a:srgbClr val="084C6E"/>
                </a:solidFill>
                <a:latin typeface="Arial" panose="020B0604020202020204" pitchFamily="34" charset="0"/>
              </a:rPr>
              <a:t> an </a:t>
            </a:r>
            <a:r>
              <a:rPr lang="en-US" sz="3175" dirty="0" err="1">
                <a:solidFill>
                  <a:srgbClr val="084C6E"/>
                </a:solidFill>
                <a:latin typeface="Arial" panose="020B0604020202020204" pitchFamily="34" charset="0"/>
              </a:rPr>
              <a:t>toàn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ẩn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danh</a:t>
            </a:r>
            <a:r>
              <a:rPr lang="en-US" sz="3175" dirty="0">
                <a:solidFill>
                  <a:srgbClr val="084C6E"/>
                </a:solidFill>
                <a:latin typeface="Arial" panose="020B0604020202020204" pitchFamily="34" charset="0"/>
              </a:rPr>
              <a:t> qua </a:t>
            </a:r>
            <a:r>
              <a:rPr lang="en-US" sz="3175" dirty="0" err="1">
                <a:solidFill>
                  <a:srgbClr val="084C6E"/>
                </a:solidFill>
                <a:latin typeface="Arial" panose="020B0604020202020204" pitchFamily="34" charset="0"/>
              </a:rPr>
              <a:t>các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công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cộng</a:t>
            </a:r>
            <a:r>
              <a:rPr lang="en-US" sz="3175" dirty="0">
                <a:solidFill>
                  <a:srgbClr val="084C6E"/>
                </a:solidFill>
                <a:latin typeface="Arial" panose="020B0604020202020204" pitchFamily="34" charset="0"/>
              </a:rPr>
              <a:t>.</a:t>
            </a:r>
          </a:p>
          <a:p>
            <a:pPr marL="685574" lvl="1" indent="-342787">
              <a:lnSpc>
                <a:spcPts val="4572"/>
              </a:lnSpc>
              <a:buFont typeface="Arial"/>
              <a:buChar char="•"/>
            </a:pPr>
            <a:r>
              <a:rPr lang="en-US" sz="3175" dirty="0">
                <a:solidFill>
                  <a:srgbClr val="084C6E"/>
                </a:solidFill>
                <a:latin typeface="Arial" panose="020B0604020202020204" pitchFamily="34" charset="0"/>
              </a:rPr>
              <a:t>VPN </a:t>
            </a:r>
            <a:r>
              <a:rPr lang="en-US" sz="3175" dirty="0" err="1">
                <a:solidFill>
                  <a:srgbClr val="084C6E"/>
                </a:solidFill>
                <a:latin typeface="Arial" panose="020B0604020202020204" pitchFamily="34" charset="0"/>
              </a:rPr>
              <a:t>hoạt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động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bằng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cách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ẩn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địa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chỉ</a:t>
            </a:r>
            <a:r>
              <a:rPr lang="en-US" sz="3175" dirty="0">
                <a:solidFill>
                  <a:srgbClr val="084C6E"/>
                </a:solidFill>
                <a:latin typeface="Arial" panose="020B0604020202020204" pitchFamily="34" charset="0"/>
              </a:rPr>
              <a:t> IP </a:t>
            </a:r>
            <a:r>
              <a:rPr lang="en-US" sz="3175" dirty="0" err="1">
                <a:solidFill>
                  <a:srgbClr val="084C6E"/>
                </a:solidFill>
                <a:latin typeface="Arial" panose="020B0604020202020204" pitchFamily="34" charset="0"/>
              </a:rPr>
              <a:t>của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người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dùng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mã</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hóa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dữ</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liệu</a:t>
            </a:r>
            <a:r>
              <a:rPr lang="en-US" sz="3175" dirty="0">
                <a:solidFill>
                  <a:srgbClr val="084C6E"/>
                </a:solidFill>
                <a:latin typeface="Arial" panose="020B0604020202020204" pitchFamily="34" charset="0"/>
              </a:rPr>
              <a:t>.</a:t>
            </a:r>
          </a:p>
          <a:p>
            <a:pPr marL="685574" lvl="1" indent="-342787">
              <a:lnSpc>
                <a:spcPts val="4572"/>
              </a:lnSpc>
              <a:buFont typeface="Arial"/>
              <a:buChar char="•"/>
            </a:pPr>
            <a:r>
              <a:rPr lang="en-US" sz="3175" dirty="0" err="1">
                <a:solidFill>
                  <a:srgbClr val="084C6E"/>
                </a:solidFill>
                <a:latin typeface="Arial" panose="020B0604020202020204" pitchFamily="34" charset="0"/>
              </a:rPr>
              <a:t>Công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dụng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của</a:t>
            </a:r>
            <a:r>
              <a:rPr lang="en-US" sz="3175" dirty="0">
                <a:solidFill>
                  <a:srgbClr val="084C6E"/>
                </a:solidFill>
                <a:latin typeface="Arial" panose="020B0604020202020204" pitchFamily="34" charset="0"/>
              </a:rPr>
              <a:t> VPN bao </a:t>
            </a:r>
            <a:r>
              <a:rPr lang="en-US" sz="3175" dirty="0" err="1">
                <a:solidFill>
                  <a:srgbClr val="084C6E"/>
                </a:solidFill>
                <a:latin typeface="Arial" panose="020B0604020202020204" pitchFamily="34" charset="0"/>
              </a:rPr>
              <a:t>gồm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quyền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riêng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tư</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tính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ẩn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danh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bảo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mật</a:t>
            </a:r>
            <a:r>
              <a:rPr lang="en-US" sz="3175" dirty="0">
                <a:solidFill>
                  <a:srgbClr val="084C6E"/>
                </a:solidFill>
                <a:latin typeface="Arial" panose="020B0604020202020204" pitchFamily="34" charset="0"/>
              </a:rPr>
              <a:t>.</a:t>
            </a:r>
          </a:p>
          <a:p>
            <a:pPr marL="685574" lvl="1" indent="-342787">
              <a:lnSpc>
                <a:spcPts val="4572"/>
              </a:lnSpc>
              <a:buFont typeface="Arial"/>
              <a:buChar char="•"/>
            </a:pPr>
            <a:r>
              <a:rPr lang="en-US" sz="3175" dirty="0">
                <a:solidFill>
                  <a:srgbClr val="084C6E"/>
                </a:solidFill>
                <a:latin typeface="Arial" panose="020B0604020202020204" pitchFamily="34" charset="0"/>
              </a:rPr>
              <a:t>VPN </a:t>
            </a:r>
            <a:r>
              <a:rPr lang="en-US" sz="3175" dirty="0" err="1">
                <a:solidFill>
                  <a:srgbClr val="084C6E"/>
                </a:solidFill>
                <a:latin typeface="Arial" panose="020B0604020202020204" pitchFamily="34" charset="0"/>
              </a:rPr>
              <a:t>hoạt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động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bằng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cách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chuyển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hướng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gói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dữ</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liệu</a:t>
            </a:r>
            <a:r>
              <a:rPr lang="en-US" sz="3175" dirty="0">
                <a:solidFill>
                  <a:srgbClr val="084C6E"/>
                </a:solidFill>
                <a:latin typeface="Arial" panose="020B0604020202020204" pitchFamily="34" charset="0"/>
              </a:rPr>
              <a:t> qua </a:t>
            </a:r>
            <a:r>
              <a:rPr lang="en-US" sz="3175" dirty="0" err="1">
                <a:solidFill>
                  <a:srgbClr val="084C6E"/>
                </a:solidFill>
                <a:latin typeface="Arial" panose="020B0604020202020204" pitchFamily="34" charset="0"/>
              </a:rPr>
              <a:t>một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máy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chủ</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từ</a:t>
            </a:r>
            <a:r>
              <a:rPr lang="en-US" sz="3175" dirty="0">
                <a:solidFill>
                  <a:srgbClr val="084C6E"/>
                </a:solidFill>
                <a:latin typeface="Arial" panose="020B0604020202020204" pitchFamily="34" charset="0"/>
              </a:rPr>
              <a:t> xa </a:t>
            </a:r>
            <a:r>
              <a:rPr lang="en-US" sz="3175" dirty="0" err="1">
                <a:solidFill>
                  <a:srgbClr val="084C6E"/>
                </a:solidFill>
                <a:latin typeface="Arial" panose="020B0604020202020204" pitchFamily="34" charset="0"/>
              </a:rPr>
              <a:t>trước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khi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gửi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chúng</a:t>
            </a:r>
            <a:r>
              <a:rPr lang="en-US" sz="3175" dirty="0">
                <a:solidFill>
                  <a:srgbClr val="084C6E"/>
                </a:solidFill>
                <a:latin typeface="Arial" panose="020B0604020202020204" pitchFamily="34" charset="0"/>
              </a:rPr>
              <a:t> qua Internet.</a:t>
            </a:r>
          </a:p>
          <a:p>
            <a:pPr marL="685574" lvl="1" indent="-342787">
              <a:lnSpc>
                <a:spcPts val="4572"/>
              </a:lnSpc>
              <a:buFont typeface="Arial"/>
              <a:buChar char="•"/>
            </a:pPr>
            <a:r>
              <a:rPr lang="en-US" sz="3175" dirty="0" err="1">
                <a:solidFill>
                  <a:srgbClr val="084C6E"/>
                </a:solidFill>
                <a:latin typeface="Arial" panose="020B0604020202020204" pitchFamily="34" charset="0"/>
              </a:rPr>
              <a:t>Các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nguyên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tắc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chính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đằng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sau</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công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nghệ</a:t>
            </a:r>
            <a:r>
              <a:rPr lang="en-US" sz="3175" dirty="0">
                <a:solidFill>
                  <a:srgbClr val="084C6E"/>
                </a:solidFill>
                <a:latin typeface="Arial" panose="020B0604020202020204" pitchFamily="34" charset="0"/>
              </a:rPr>
              <a:t> VPN bao </a:t>
            </a:r>
            <a:r>
              <a:rPr lang="en-US" sz="3175" dirty="0" err="1">
                <a:solidFill>
                  <a:srgbClr val="084C6E"/>
                </a:solidFill>
                <a:latin typeface="Arial" panose="020B0604020202020204" pitchFamily="34" charset="0"/>
              </a:rPr>
              <a:t>gồm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giao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thức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đường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hầm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mã</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hóa</a:t>
            </a:r>
            <a:r>
              <a:rPr lang="en-US" sz="3175" dirty="0">
                <a:solidFill>
                  <a:srgbClr val="084C6E"/>
                </a:solidFill>
                <a:latin typeface="Arial" panose="020B0604020202020204" pitchFamily="34" charset="0"/>
              </a:rPr>
              <a:t>.</a:t>
            </a:r>
          </a:p>
          <a:p>
            <a:pPr marL="685574" lvl="1" indent="-342787">
              <a:lnSpc>
                <a:spcPts val="4572"/>
              </a:lnSpc>
              <a:buFont typeface="Arial"/>
              <a:buChar char="•"/>
            </a:pPr>
            <a:r>
              <a:rPr lang="en-US" sz="3175" dirty="0">
                <a:solidFill>
                  <a:srgbClr val="084C6E"/>
                </a:solidFill>
                <a:latin typeface="Arial" panose="020B0604020202020204" pitchFamily="34" charset="0"/>
              </a:rPr>
              <a:t>Trong </a:t>
            </a:r>
            <a:r>
              <a:rPr lang="en-US" sz="3175" dirty="0" err="1">
                <a:solidFill>
                  <a:srgbClr val="084C6E"/>
                </a:solidFill>
                <a:latin typeface="Arial" panose="020B0604020202020204" pitchFamily="34" charset="0"/>
              </a:rPr>
              <a:t>đề</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tài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này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chúng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em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sử</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dụng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giao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thức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đường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hầm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để</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tạo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nối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cho</a:t>
            </a:r>
            <a:r>
              <a:rPr lang="en-US" sz="3175" dirty="0">
                <a:solidFill>
                  <a:srgbClr val="084C6E"/>
                </a:solidFill>
                <a:latin typeface="Arial" panose="020B0604020202020204" pitchFamily="34" charset="0"/>
              </a:rPr>
              <a:t> VPC </a:t>
            </a:r>
            <a:r>
              <a:rPr lang="en-US" sz="3175" dirty="0" err="1">
                <a:solidFill>
                  <a:srgbClr val="084C6E"/>
                </a:solidFill>
                <a:latin typeface="Arial" panose="020B0604020202020204" pitchFamily="34" charset="0"/>
              </a:rPr>
              <a:t>trên</a:t>
            </a:r>
            <a:r>
              <a:rPr lang="en-US" sz="3175" dirty="0">
                <a:solidFill>
                  <a:srgbClr val="084C6E"/>
                </a:solidFill>
                <a:latin typeface="Arial" panose="020B0604020202020204" pitchFamily="34" charset="0"/>
              </a:rPr>
              <a:t> GCP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AWS.</a:t>
            </a:r>
          </a:p>
        </p:txBody>
      </p:sp>
      <p:sp>
        <p:nvSpPr>
          <p:cNvPr id="7" name="AutoShape 7"/>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sp>
        <p:nvSpPr>
          <p:cNvPr id="8" name="TextBox 8"/>
          <p:cNvSpPr txBox="1"/>
          <p:nvPr/>
        </p:nvSpPr>
        <p:spPr>
          <a:xfrm>
            <a:off x="1009650" y="800100"/>
            <a:ext cx="4442678" cy="438150"/>
          </a:xfrm>
          <a:prstGeom prst="rect">
            <a:avLst/>
          </a:prstGeom>
        </p:spPr>
        <p:txBody>
          <a:bodyPr lIns="0" tIns="0" rIns="0" bIns="0" rtlCol="0" anchor="t">
            <a:spAutoFit/>
          </a:bodyPr>
          <a:lstStyle/>
          <a:p>
            <a:pPr>
              <a:lnSpc>
                <a:spcPts val="3347"/>
              </a:lnSpc>
            </a:pPr>
            <a:r>
              <a:rPr lang="en-US" sz="2789" spc="-55">
                <a:solidFill>
                  <a:srgbClr val="084C6E"/>
                </a:solidFill>
                <a:latin typeface="Maven Pro Bold"/>
              </a:rPr>
              <a:t>2. Cơ sở lý thuyết </a:t>
            </a:r>
          </a:p>
        </p:txBody>
      </p:sp>
      <p:grpSp>
        <p:nvGrpSpPr>
          <p:cNvPr id="9" name="Group 9"/>
          <p:cNvGrpSpPr/>
          <p:nvPr/>
        </p:nvGrpSpPr>
        <p:grpSpPr>
          <a:xfrm>
            <a:off x="15887603" y="866082"/>
            <a:ext cx="1371697" cy="325235"/>
            <a:chOff x="0" y="0"/>
            <a:chExt cx="1828930" cy="433647"/>
          </a:xfrm>
        </p:grpSpPr>
        <p:grpSp>
          <p:nvGrpSpPr>
            <p:cNvPr id="10" name="Group 10"/>
            <p:cNvGrpSpPr/>
            <p:nvPr/>
          </p:nvGrpSpPr>
          <p:grpSpPr>
            <a:xfrm>
              <a:off x="1395283" y="0"/>
              <a:ext cx="433647" cy="43364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3" name="Group 13"/>
            <p:cNvGrpSpPr/>
            <p:nvPr/>
          </p:nvGrpSpPr>
          <p:grpSpPr>
            <a:xfrm>
              <a:off x="700483" y="0"/>
              <a:ext cx="433647" cy="43364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6" name="Group 16"/>
            <p:cNvGrpSpPr/>
            <p:nvPr/>
          </p:nvGrpSpPr>
          <p:grpSpPr>
            <a:xfrm>
              <a:off x="0" y="0"/>
              <a:ext cx="433647" cy="43364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0972" y="573053"/>
            <a:ext cx="16801853" cy="9089715"/>
            <a:chOff x="0" y="0"/>
            <a:chExt cx="4001696" cy="2164897"/>
          </a:xfrm>
        </p:grpSpPr>
        <p:sp>
          <p:nvSpPr>
            <p:cNvPr id="3" name="Freeform 3"/>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1935261" y="1672595"/>
            <a:ext cx="14638190" cy="695325"/>
          </a:xfrm>
          <a:prstGeom prst="rect">
            <a:avLst/>
          </a:prstGeom>
        </p:spPr>
        <p:txBody>
          <a:bodyPr lIns="0" tIns="0" rIns="0" bIns="0" rtlCol="0" anchor="t">
            <a:spAutoFit/>
          </a:bodyPr>
          <a:lstStyle/>
          <a:p>
            <a:pPr algn="ctr">
              <a:lnSpc>
                <a:spcPts val="5400"/>
              </a:lnSpc>
              <a:spcBef>
                <a:spcPct val="0"/>
              </a:spcBef>
            </a:pPr>
            <a:r>
              <a:rPr lang="en-US" sz="4500">
                <a:solidFill>
                  <a:srgbClr val="084C6E"/>
                </a:solidFill>
                <a:latin typeface="Maven Pro Bold"/>
              </a:rPr>
              <a:t>CÁC DỊCH VỤ ĐÁM MÂY VÀ CÔNG CỤ</a:t>
            </a:r>
          </a:p>
        </p:txBody>
      </p:sp>
      <p:sp>
        <p:nvSpPr>
          <p:cNvPr id="6" name="TextBox 6"/>
          <p:cNvSpPr txBox="1"/>
          <p:nvPr/>
        </p:nvSpPr>
        <p:spPr>
          <a:xfrm>
            <a:off x="1139056" y="2972071"/>
            <a:ext cx="16230600" cy="5249001"/>
          </a:xfrm>
          <a:prstGeom prst="rect">
            <a:avLst/>
          </a:prstGeom>
        </p:spPr>
        <p:txBody>
          <a:bodyPr lIns="0" tIns="0" rIns="0" bIns="0" rtlCol="0" anchor="t">
            <a:spAutoFit/>
          </a:bodyPr>
          <a:lstStyle/>
          <a:p>
            <a:pPr marL="685574" lvl="1" indent="-342787">
              <a:lnSpc>
                <a:spcPts val="4572"/>
              </a:lnSpc>
              <a:buFont typeface="Arial"/>
              <a:buChar char="•"/>
            </a:pPr>
            <a:r>
              <a:rPr lang="en-US" sz="3175" dirty="0" err="1">
                <a:solidFill>
                  <a:srgbClr val="084C6E"/>
                </a:solidFill>
                <a:latin typeface="Arial" panose="020B0604020202020204" pitchFamily="34" charset="0"/>
              </a:rPr>
              <a:t>Trên</a:t>
            </a:r>
            <a:r>
              <a:rPr lang="en-US" sz="3175" dirty="0">
                <a:solidFill>
                  <a:srgbClr val="084C6E"/>
                </a:solidFill>
                <a:latin typeface="Arial" panose="020B0604020202020204" pitchFamily="34" charset="0"/>
              </a:rPr>
              <a:t> Google Cloud Platform (GCP) : </a:t>
            </a:r>
          </a:p>
          <a:p>
            <a:pPr marL="1371149" lvl="2" indent="-457050">
              <a:lnSpc>
                <a:spcPts val="4572"/>
              </a:lnSpc>
              <a:buFont typeface="Arial"/>
              <a:buChar char="⚬"/>
            </a:pPr>
            <a:r>
              <a:rPr lang="en-US" sz="3175" dirty="0">
                <a:solidFill>
                  <a:srgbClr val="084C6E"/>
                </a:solidFill>
                <a:latin typeface="Arial" panose="020B0604020202020204" pitchFamily="34" charset="0"/>
              </a:rPr>
              <a:t>VPC (Virtual Private Cloud): </a:t>
            </a:r>
            <a:r>
              <a:rPr lang="en-US" sz="3175" dirty="0" err="1">
                <a:solidFill>
                  <a:srgbClr val="084C6E"/>
                </a:solidFill>
                <a:latin typeface="Arial" panose="020B0604020202020204" pitchFamily="34" charset="0"/>
              </a:rPr>
              <a:t>Tạo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quản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lý</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riêng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ảo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để</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triển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khai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dịch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vụ</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tài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nguyên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trong</a:t>
            </a:r>
            <a:r>
              <a:rPr lang="en-US" sz="3175" dirty="0">
                <a:solidFill>
                  <a:srgbClr val="084C6E"/>
                </a:solidFill>
                <a:latin typeface="Arial" panose="020B0604020202020204" pitchFamily="34" charset="0"/>
              </a:rPr>
              <a:t> Google Cloud.</a:t>
            </a:r>
          </a:p>
          <a:p>
            <a:pPr marL="1371149" lvl="2" indent="-457050">
              <a:lnSpc>
                <a:spcPts val="4572"/>
              </a:lnSpc>
              <a:buFont typeface="Arial"/>
              <a:buChar char="⚬"/>
            </a:pPr>
            <a:r>
              <a:rPr lang="en-US" sz="3175" dirty="0">
                <a:solidFill>
                  <a:srgbClr val="084C6E"/>
                </a:solidFill>
                <a:latin typeface="Arial" panose="020B0604020202020204" pitchFamily="34" charset="0"/>
              </a:rPr>
              <a:t>Cloud VPN: </a:t>
            </a:r>
            <a:r>
              <a:rPr lang="en-US" sz="3175" dirty="0" err="1">
                <a:solidFill>
                  <a:srgbClr val="084C6E"/>
                </a:solidFill>
                <a:latin typeface="Arial" panose="020B0604020202020204" pitchFamily="34" charset="0"/>
              </a:rPr>
              <a:t>Dịch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vụ</a:t>
            </a:r>
            <a:r>
              <a:rPr lang="en-US" sz="3175" dirty="0">
                <a:solidFill>
                  <a:srgbClr val="084C6E"/>
                </a:solidFill>
                <a:latin typeface="Arial" panose="020B0604020202020204" pitchFamily="34" charset="0"/>
              </a:rPr>
              <a:t> VPN </a:t>
            </a:r>
            <a:r>
              <a:rPr lang="en-US" sz="3175" dirty="0" err="1">
                <a:solidFill>
                  <a:srgbClr val="084C6E"/>
                </a:solidFill>
                <a:latin typeface="Arial" panose="020B0604020202020204" pitchFamily="34" charset="0"/>
              </a:rPr>
              <a:t>của</a:t>
            </a:r>
            <a:r>
              <a:rPr lang="en-US" sz="3175" dirty="0">
                <a:solidFill>
                  <a:srgbClr val="084C6E"/>
                </a:solidFill>
                <a:latin typeface="Arial" panose="020B0604020202020204" pitchFamily="34" charset="0"/>
              </a:rPr>
              <a:t> GCP </a:t>
            </a:r>
            <a:r>
              <a:rPr lang="en-US" sz="3175" dirty="0" err="1">
                <a:solidFill>
                  <a:srgbClr val="084C6E"/>
                </a:solidFill>
                <a:latin typeface="Arial" panose="020B0604020202020204" pitchFamily="34" charset="0"/>
              </a:rPr>
              <a:t>cho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phép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nối</a:t>
            </a:r>
            <a:r>
              <a:rPr lang="en-US" sz="3175" dirty="0">
                <a:solidFill>
                  <a:srgbClr val="084C6E"/>
                </a:solidFill>
                <a:latin typeface="Arial" panose="020B0604020202020204" pitchFamily="34" charset="0"/>
              </a:rPr>
              <a:t> an </a:t>
            </a:r>
            <a:r>
              <a:rPr lang="en-US" sz="3175" dirty="0" err="1">
                <a:solidFill>
                  <a:srgbClr val="084C6E"/>
                </a:solidFill>
                <a:latin typeface="Arial" panose="020B0604020202020204" pitchFamily="34" charset="0"/>
              </a:rPr>
              <a:t>toàn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giữa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riêng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ảo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của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bạn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trên</a:t>
            </a:r>
            <a:r>
              <a:rPr lang="en-US" sz="3175" dirty="0">
                <a:solidFill>
                  <a:srgbClr val="084C6E"/>
                </a:solidFill>
                <a:latin typeface="Arial" panose="020B0604020202020204" pitchFamily="34" charset="0"/>
              </a:rPr>
              <a:t> GCP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tại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chỗ</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của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bạn</a:t>
            </a:r>
            <a:r>
              <a:rPr lang="en-US" sz="3175" dirty="0">
                <a:solidFill>
                  <a:srgbClr val="084C6E"/>
                </a:solidFill>
                <a:latin typeface="Arial" panose="020B0604020202020204" pitchFamily="34" charset="0"/>
              </a:rPr>
              <a:t>.</a:t>
            </a:r>
          </a:p>
          <a:p>
            <a:pPr marL="1371149" lvl="2" indent="-457050">
              <a:lnSpc>
                <a:spcPts val="4572"/>
              </a:lnSpc>
              <a:buFont typeface="Arial"/>
              <a:buChar char="⚬"/>
            </a:pPr>
            <a:r>
              <a:rPr lang="en-US" sz="3175" dirty="0">
                <a:solidFill>
                  <a:srgbClr val="084C6E"/>
                </a:solidFill>
                <a:latin typeface="Arial" panose="020B0604020202020204" pitchFamily="34" charset="0"/>
              </a:rPr>
              <a:t>Cloud Router: </a:t>
            </a:r>
            <a:r>
              <a:rPr lang="en-US" sz="3175" dirty="0" err="1">
                <a:solidFill>
                  <a:srgbClr val="084C6E"/>
                </a:solidFill>
                <a:latin typeface="Arial" panose="020B0604020202020204" pitchFamily="34" charset="0"/>
              </a:rPr>
              <a:t>Quản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lý</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định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tuyến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giữa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riêng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ảo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tại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chỗ</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cung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cấp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tính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linh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hoạt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tự</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động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hóa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nối</a:t>
            </a:r>
            <a:r>
              <a:rPr lang="en-US" sz="3175" dirty="0">
                <a:solidFill>
                  <a:srgbClr val="084C6E"/>
                </a:solidFill>
                <a:latin typeface="Arial" panose="020B0604020202020204" pitchFamily="34" charset="0"/>
              </a:rPr>
              <a:t> VPN.</a:t>
            </a:r>
          </a:p>
          <a:p>
            <a:pPr marL="1371149" lvl="2" indent="-457050">
              <a:lnSpc>
                <a:spcPts val="4572"/>
              </a:lnSpc>
              <a:buFont typeface="Arial"/>
              <a:buChar char="⚬"/>
            </a:pPr>
            <a:r>
              <a:rPr lang="en-US" sz="3175" dirty="0">
                <a:solidFill>
                  <a:srgbClr val="084C6E"/>
                </a:solidFill>
                <a:latin typeface="Arial" panose="020B0604020202020204" pitchFamily="34" charset="0"/>
              </a:rPr>
              <a:t>Cloud Identity-Aware Proxy (IAP): Cung </a:t>
            </a:r>
            <a:r>
              <a:rPr lang="en-US" sz="3175" dirty="0" err="1">
                <a:solidFill>
                  <a:srgbClr val="084C6E"/>
                </a:solidFill>
                <a:latin typeface="Arial" panose="020B0604020202020204" pitchFamily="34" charset="0"/>
              </a:rPr>
              <a:t>cấp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quyền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truy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cập</a:t>
            </a:r>
            <a:r>
              <a:rPr lang="en-US" sz="3175" dirty="0">
                <a:solidFill>
                  <a:srgbClr val="084C6E"/>
                </a:solidFill>
                <a:latin typeface="Arial" panose="020B0604020202020204" pitchFamily="34" charset="0"/>
              </a:rPr>
              <a:t> an </a:t>
            </a:r>
            <a:r>
              <a:rPr lang="en-US" sz="3175" dirty="0" err="1">
                <a:solidFill>
                  <a:srgbClr val="084C6E"/>
                </a:solidFill>
                <a:latin typeface="Arial" panose="020B0604020202020204" pitchFamily="34" charset="0"/>
              </a:rPr>
              <a:t>toàn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dựa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trên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danh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tính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ứng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dụng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dịch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vụ</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trên</a:t>
            </a:r>
            <a:r>
              <a:rPr lang="en-US" sz="3175" dirty="0">
                <a:solidFill>
                  <a:srgbClr val="084C6E"/>
                </a:solidFill>
                <a:latin typeface="Arial" panose="020B0604020202020204" pitchFamily="34" charset="0"/>
              </a:rPr>
              <a:t> GCP.</a:t>
            </a:r>
          </a:p>
        </p:txBody>
      </p:sp>
      <p:sp>
        <p:nvSpPr>
          <p:cNvPr id="7" name="AutoShape 7"/>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grpSp>
        <p:nvGrpSpPr>
          <p:cNvPr id="8" name="Group 8"/>
          <p:cNvGrpSpPr/>
          <p:nvPr/>
        </p:nvGrpSpPr>
        <p:grpSpPr>
          <a:xfrm>
            <a:off x="15887603" y="866082"/>
            <a:ext cx="1371697" cy="325235"/>
            <a:chOff x="0" y="0"/>
            <a:chExt cx="1828930" cy="433647"/>
          </a:xfrm>
        </p:grpSpPr>
        <p:grpSp>
          <p:nvGrpSpPr>
            <p:cNvPr id="9" name="Group 9"/>
            <p:cNvGrpSpPr/>
            <p:nvPr/>
          </p:nvGrpSpPr>
          <p:grpSpPr>
            <a:xfrm>
              <a:off x="1395283" y="0"/>
              <a:ext cx="433647" cy="43364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700483" y="0"/>
              <a:ext cx="433647" cy="43364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a:off x="0" y="0"/>
              <a:ext cx="433647" cy="4336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8" name="TextBox 18"/>
          <p:cNvSpPr txBox="1"/>
          <p:nvPr/>
        </p:nvSpPr>
        <p:spPr>
          <a:xfrm>
            <a:off x="1028700" y="809625"/>
            <a:ext cx="5159188" cy="457200"/>
          </a:xfrm>
          <a:prstGeom prst="rect">
            <a:avLst/>
          </a:prstGeom>
        </p:spPr>
        <p:txBody>
          <a:bodyPr lIns="0" tIns="0" rIns="0" bIns="0" rtlCol="0" anchor="t">
            <a:spAutoFit/>
          </a:bodyPr>
          <a:lstStyle/>
          <a:p>
            <a:pPr>
              <a:lnSpc>
                <a:spcPts val="3587"/>
              </a:lnSpc>
            </a:pPr>
            <a:r>
              <a:rPr lang="en-US" sz="2989" spc="-59">
                <a:solidFill>
                  <a:srgbClr val="084C6E"/>
                </a:solidFill>
                <a:latin typeface="Maven Pro Bold"/>
              </a:rPr>
              <a:t>3. Phương pháp thực hiện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0972" y="573053"/>
            <a:ext cx="16801853" cy="9089715"/>
            <a:chOff x="0" y="0"/>
            <a:chExt cx="4001696" cy="2164897"/>
          </a:xfrm>
        </p:grpSpPr>
        <p:sp>
          <p:nvSpPr>
            <p:cNvPr id="3" name="Freeform 3"/>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1935261" y="1672595"/>
            <a:ext cx="14638190" cy="695325"/>
          </a:xfrm>
          <a:prstGeom prst="rect">
            <a:avLst/>
          </a:prstGeom>
        </p:spPr>
        <p:txBody>
          <a:bodyPr lIns="0" tIns="0" rIns="0" bIns="0" rtlCol="0" anchor="t">
            <a:spAutoFit/>
          </a:bodyPr>
          <a:lstStyle/>
          <a:p>
            <a:pPr algn="ctr">
              <a:lnSpc>
                <a:spcPts val="5400"/>
              </a:lnSpc>
              <a:spcBef>
                <a:spcPct val="0"/>
              </a:spcBef>
            </a:pPr>
            <a:r>
              <a:rPr lang="en-US" sz="4500">
                <a:solidFill>
                  <a:srgbClr val="084C6E"/>
                </a:solidFill>
                <a:latin typeface="Maven Pro Bold"/>
              </a:rPr>
              <a:t>CÁC DỊCH VỤ ĐÁM MÂY VÀ CÔNG CỤ</a:t>
            </a:r>
          </a:p>
        </p:txBody>
      </p:sp>
      <p:sp>
        <p:nvSpPr>
          <p:cNvPr id="6" name="TextBox 6"/>
          <p:cNvSpPr txBox="1"/>
          <p:nvPr/>
        </p:nvSpPr>
        <p:spPr>
          <a:xfrm>
            <a:off x="1139056" y="2701295"/>
            <a:ext cx="16230600" cy="6428811"/>
          </a:xfrm>
          <a:prstGeom prst="rect">
            <a:avLst/>
          </a:prstGeom>
        </p:spPr>
        <p:txBody>
          <a:bodyPr lIns="0" tIns="0" rIns="0" bIns="0" rtlCol="0" anchor="t">
            <a:spAutoFit/>
          </a:bodyPr>
          <a:lstStyle/>
          <a:p>
            <a:pPr marL="685574" lvl="1" indent="-342787">
              <a:lnSpc>
                <a:spcPts val="4572"/>
              </a:lnSpc>
              <a:buFont typeface="Arial"/>
              <a:buChar char="•"/>
            </a:pPr>
            <a:r>
              <a:rPr lang="en-US" sz="3175" dirty="0" err="1">
                <a:solidFill>
                  <a:srgbClr val="084C6E"/>
                </a:solidFill>
                <a:latin typeface="Arial" panose="020B0604020202020204" pitchFamily="34" charset="0"/>
              </a:rPr>
              <a:t>Trên</a:t>
            </a:r>
            <a:r>
              <a:rPr lang="en-US" sz="3175" dirty="0">
                <a:solidFill>
                  <a:srgbClr val="084C6E"/>
                </a:solidFill>
                <a:latin typeface="Arial" panose="020B0604020202020204" pitchFamily="34" charset="0"/>
              </a:rPr>
              <a:t> Amazon Web Services (AWS):</a:t>
            </a:r>
          </a:p>
          <a:p>
            <a:pPr marL="1371149" lvl="2" indent="-457050">
              <a:lnSpc>
                <a:spcPts val="4572"/>
              </a:lnSpc>
              <a:buFont typeface="Arial"/>
              <a:buChar char="⚬"/>
            </a:pPr>
            <a:r>
              <a:rPr lang="en-US" sz="3175" dirty="0">
                <a:solidFill>
                  <a:srgbClr val="084C6E"/>
                </a:solidFill>
                <a:latin typeface="Arial" panose="020B0604020202020204" pitchFamily="34" charset="0"/>
              </a:rPr>
              <a:t>VPC (Virtual Private Cloud): </a:t>
            </a:r>
            <a:r>
              <a:rPr lang="en-US" sz="3175" dirty="0" err="1">
                <a:solidFill>
                  <a:srgbClr val="084C6E"/>
                </a:solidFill>
                <a:latin typeface="Arial" panose="020B0604020202020204" pitchFamily="34" charset="0"/>
              </a:rPr>
              <a:t>Dịch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vụ</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tạo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riêng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ảo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trong</a:t>
            </a:r>
            <a:r>
              <a:rPr lang="en-US" sz="3175" dirty="0">
                <a:solidFill>
                  <a:srgbClr val="084C6E"/>
                </a:solidFill>
                <a:latin typeface="Arial" panose="020B0604020202020204" pitchFamily="34" charset="0"/>
              </a:rPr>
              <a:t> AWS, </a:t>
            </a:r>
            <a:r>
              <a:rPr lang="en-US" sz="3175" dirty="0" err="1">
                <a:solidFill>
                  <a:srgbClr val="084C6E"/>
                </a:solidFill>
                <a:latin typeface="Arial" panose="020B0604020202020204" pitchFamily="34" charset="0"/>
              </a:rPr>
              <a:t>cho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phép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bạn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kiểm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soát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môi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trường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ảo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của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mình</a:t>
            </a:r>
            <a:r>
              <a:rPr lang="en-US" sz="3175" dirty="0">
                <a:solidFill>
                  <a:srgbClr val="084C6E"/>
                </a:solidFill>
                <a:latin typeface="Arial" panose="020B0604020202020204" pitchFamily="34" charset="0"/>
              </a:rPr>
              <a:t>.</a:t>
            </a:r>
          </a:p>
          <a:p>
            <a:pPr marL="1371149" lvl="2" indent="-457050">
              <a:lnSpc>
                <a:spcPts val="4572"/>
              </a:lnSpc>
              <a:buFont typeface="Arial"/>
              <a:buChar char="⚬"/>
            </a:pPr>
            <a:r>
              <a:rPr lang="en-US" sz="3175" dirty="0">
                <a:solidFill>
                  <a:srgbClr val="084C6E"/>
                </a:solidFill>
                <a:latin typeface="Arial" panose="020B0604020202020204" pitchFamily="34" charset="0"/>
              </a:rPr>
              <a:t>Amazon VPN (AWS Site-to-Site VPN): Cho </a:t>
            </a:r>
            <a:r>
              <a:rPr lang="en-US" sz="3175" dirty="0" err="1">
                <a:solidFill>
                  <a:srgbClr val="084C6E"/>
                </a:solidFill>
                <a:latin typeface="Arial" panose="020B0604020202020204" pitchFamily="34" charset="0"/>
              </a:rPr>
              <a:t>phép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nối</a:t>
            </a:r>
            <a:r>
              <a:rPr lang="en-US" sz="3175" dirty="0">
                <a:solidFill>
                  <a:srgbClr val="084C6E"/>
                </a:solidFill>
                <a:latin typeface="Arial" panose="020B0604020202020204" pitchFamily="34" charset="0"/>
              </a:rPr>
              <a:t> an </a:t>
            </a:r>
            <a:r>
              <a:rPr lang="en-US" sz="3175" dirty="0" err="1">
                <a:solidFill>
                  <a:srgbClr val="084C6E"/>
                </a:solidFill>
                <a:latin typeface="Arial" panose="020B0604020202020204" pitchFamily="34" charset="0"/>
              </a:rPr>
              <a:t>toàn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giữa</a:t>
            </a:r>
            <a:r>
              <a:rPr lang="en-US" sz="3175" dirty="0">
                <a:solidFill>
                  <a:srgbClr val="084C6E"/>
                </a:solidFill>
                <a:latin typeface="Arial" panose="020B0604020202020204" pitchFamily="34" charset="0"/>
              </a:rPr>
              <a:t> VPC </a:t>
            </a:r>
            <a:r>
              <a:rPr lang="en-US" sz="3175" dirty="0" err="1">
                <a:solidFill>
                  <a:srgbClr val="084C6E"/>
                </a:solidFill>
                <a:latin typeface="Arial" panose="020B0604020202020204" pitchFamily="34" charset="0"/>
              </a:rPr>
              <a:t>trên</a:t>
            </a:r>
            <a:r>
              <a:rPr lang="en-US" sz="3175" dirty="0">
                <a:solidFill>
                  <a:srgbClr val="084C6E"/>
                </a:solidFill>
                <a:latin typeface="Arial" panose="020B0604020202020204" pitchFamily="34" charset="0"/>
              </a:rPr>
              <a:t> AWS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tại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chỗ</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của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bạn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thông</a:t>
            </a:r>
            <a:r>
              <a:rPr lang="en-US" sz="3175" dirty="0">
                <a:solidFill>
                  <a:srgbClr val="084C6E"/>
                </a:solidFill>
                <a:latin typeface="Arial" panose="020B0604020202020204" pitchFamily="34" charset="0"/>
              </a:rPr>
              <a:t> qua VPN.</a:t>
            </a:r>
          </a:p>
          <a:p>
            <a:pPr marL="1371149" lvl="2" indent="-457050">
              <a:lnSpc>
                <a:spcPts val="4572"/>
              </a:lnSpc>
              <a:buFont typeface="Arial"/>
              <a:buChar char="⚬"/>
            </a:pPr>
            <a:r>
              <a:rPr lang="en-US" sz="3175" dirty="0">
                <a:solidFill>
                  <a:srgbClr val="084C6E"/>
                </a:solidFill>
                <a:latin typeface="Arial" panose="020B0604020202020204" pitchFamily="34" charset="0"/>
              </a:rPr>
              <a:t>Direct Connect: </a:t>
            </a:r>
            <a:r>
              <a:rPr lang="en-US" sz="3175" dirty="0" err="1">
                <a:solidFill>
                  <a:srgbClr val="084C6E"/>
                </a:solidFill>
                <a:latin typeface="Arial" panose="020B0604020202020204" pitchFamily="34" charset="0"/>
              </a:rPr>
              <a:t>Dịch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vụ</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nối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trực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tiếp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giữa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tại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chỗ</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của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bạn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mạng</a:t>
            </a:r>
            <a:r>
              <a:rPr lang="en-US" sz="3175" dirty="0">
                <a:solidFill>
                  <a:srgbClr val="084C6E"/>
                </a:solidFill>
                <a:latin typeface="Arial" panose="020B0604020202020204" pitchFamily="34" charset="0"/>
              </a:rPr>
              <a:t> AWS, </a:t>
            </a:r>
            <a:r>
              <a:rPr lang="en-US" sz="3175" dirty="0" err="1">
                <a:solidFill>
                  <a:srgbClr val="084C6E"/>
                </a:solidFill>
                <a:latin typeface="Arial" panose="020B0604020202020204" pitchFamily="34" charset="0"/>
              </a:rPr>
              <a:t>cung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cấp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nối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đáng</a:t>
            </a:r>
            <a:r>
              <a:rPr lang="en-US" sz="3175" dirty="0">
                <a:solidFill>
                  <a:srgbClr val="084C6E"/>
                </a:solidFill>
                <a:latin typeface="Arial" panose="020B0604020202020204" pitchFamily="34" charset="0"/>
              </a:rPr>
              <a:t> tin </a:t>
            </a:r>
            <a:r>
              <a:rPr lang="en-US" sz="3175" dirty="0" err="1">
                <a:solidFill>
                  <a:srgbClr val="084C6E"/>
                </a:solidFill>
                <a:latin typeface="Arial" panose="020B0604020202020204" pitchFamily="34" charset="0"/>
              </a:rPr>
              <a:t>cậy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với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băng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thông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cao</a:t>
            </a:r>
            <a:r>
              <a:rPr lang="en-US" sz="3175" dirty="0">
                <a:solidFill>
                  <a:srgbClr val="084C6E"/>
                </a:solidFill>
                <a:latin typeface="Arial" panose="020B0604020202020204" pitchFamily="34" charset="0"/>
              </a:rPr>
              <a:t>.</a:t>
            </a:r>
          </a:p>
          <a:p>
            <a:pPr marL="1371149" lvl="2" indent="-457050">
              <a:lnSpc>
                <a:spcPts val="4572"/>
              </a:lnSpc>
              <a:buFont typeface="Arial"/>
              <a:buChar char="⚬"/>
            </a:pPr>
            <a:r>
              <a:rPr lang="en-US" sz="3175" dirty="0">
                <a:solidFill>
                  <a:srgbClr val="084C6E"/>
                </a:solidFill>
                <a:latin typeface="Arial" panose="020B0604020202020204" pitchFamily="34" charset="0"/>
              </a:rPr>
              <a:t>AWS Identity and Access Management (IAM): </a:t>
            </a:r>
            <a:r>
              <a:rPr lang="en-US" sz="3175" dirty="0" err="1">
                <a:solidFill>
                  <a:srgbClr val="084C6E"/>
                </a:solidFill>
                <a:latin typeface="Arial" panose="020B0604020202020204" pitchFamily="34" charset="0"/>
              </a:rPr>
              <a:t>Quản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lý</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quyền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truy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cập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xác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thực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người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dùng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tài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nguyên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trong</a:t>
            </a:r>
            <a:r>
              <a:rPr lang="en-US" sz="3175" dirty="0">
                <a:solidFill>
                  <a:srgbClr val="084C6E"/>
                </a:solidFill>
                <a:latin typeface="Arial" panose="020B0604020202020204" pitchFamily="34" charset="0"/>
              </a:rPr>
              <a:t> AWS.</a:t>
            </a:r>
          </a:p>
          <a:p>
            <a:pPr marL="1371149" lvl="2" indent="-457050">
              <a:lnSpc>
                <a:spcPts val="4572"/>
              </a:lnSpc>
              <a:buFont typeface="Arial"/>
              <a:buChar char="⚬"/>
            </a:pPr>
            <a:r>
              <a:rPr lang="en-US" sz="3175" dirty="0">
                <a:solidFill>
                  <a:srgbClr val="084C6E"/>
                </a:solidFill>
                <a:latin typeface="Arial" panose="020B0604020202020204" pitchFamily="34" charset="0"/>
              </a:rPr>
              <a:t>AWS Config: Cung </a:t>
            </a:r>
            <a:r>
              <a:rPr lang="en-US" sz="3175" dirty="0" err="1">
                <a:solidFill>
                  <a:srgbClr val="084C6E"/>
                </a:solidFill>
                <a:latin typeface="Arial" panose="020B0604020202020204" pitchFamily="34" charset="0"/>
              </a:rPr>
              <a:t>cấp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kiểm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soát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xác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minh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đối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với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cấu</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hình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tài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nguyên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giúp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duy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trì</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tính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bảo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mật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tuân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thủ</a:t>
            </a:r>
            <a:endParaRPr lang="en-US" sz="3175" dirty="0">
              <a:solidFill>
                <a:srgbClr val="084C6E"/>
              </a:solidFill>
              <a:latin typeface="Arial" panose="020B0604020202020204" pitchFamily="34" charset="0"/>
            </a:endParaRPr>
          </a:p>
        </p:txBody>
      </p:sp>
      <p:sp>
        <p:nvSpPr>
          <p:cNvPr id="7" name="AutoShape 7"/>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grpSp>
        <p:nvGrpSpPr>
          <p:cNvPr id="8" name="Group 8"/>
          <p:cNvGrpSpPr/>
          <p:nvPr/>
        </p:nvGrpSpPr>
        <p:grpSpPr>
          <a:xfrm>
            <a:off x="15887603" y="866082"/>
            <a:ext cx="1371697" cy="325235"/>
            <a:chOff x="0" y="0"/>
            <a:chExt cx="1828930" cy="433647"/>
          </a:xfrm>
        </p:grpSpPr>
        <p:grpSp>
          <p:nvGrpSpPr>
            <p:cNvPr id="9" name="Group 9"/>
            <p:cNvGrpSpPr/>
            <p:nvPr/>
          </p:nvGrpSpPr>
          <p:grpSpPr>
            <a:xfrm>
              <a:off x="1395283" y="0"/>
              <a:ext cx="433647" cy="43364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2" name="Group 12"/>
            <p:cNvGrpSpPr/>
            <p:nvPr/>
          </p:nvGrpSpPr>
          <p:grpSpPr>
            <a:xfrm>
              <a:off x="700483" y="0"/>
              <a:ext cx="433647" cy="43364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5" name="Group 15"/>
            <p:cNvGrpSpPr/>
            <p:nvPr/>
          </p:nvGrpSpPr>
          <p:grpSpPr>
            <a:xfrm>
              <a:off x="0" y="0"/>
              <a:ext cx="433647" cy="4336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8" name="TextBox 18"/>
          <p:cNvSpPr txBox="1"/>
          <p:nvPr/>
        </p:nvSpPr>
        <p:spPr>
          <a:xfrm>
            <a:off x="1028700" y="809625"/>
            <a:ext cx="5159188" cy="457200"/>
          </a:xfrm>
          <a:prstGeom prst="rect">
            <a:avLst/>
          </a:prstGeom>
        </p:spPr>
        <p:txBody>
          <a:bodyPr lIns="0" tIns="0" rIns="0" bIns="0" rtlCol="0" anchor="t">
            <a:spAutoFit/>
          </a:bodyPr>
          <a:lstStyle/>
          <a:p>
            <a:pPr>
              <a:lnSpc>
                <a:spcPts val="3587"/>
              </a:lnSpc>
            </a:pPr>
            <a:r>
              <a:rPr lang="en-US" sz="2989" spc="-59">
                <a:solidFill>
                  <a:srgbClr val="084C6E"/>
                </a:solidFill>
                <a:latin typeface="Maven Pro Bold"/>
              </a:rPr>
              <a:t>3. Phương pháp thực hiện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0972" y="573053"/>
            <a:ext cx="16801853" cy="9089715"/>
            <a:chOff x="0" y="0"/>
            <a:chExt cx="4001696" cy="2164897"/>
          </a:xfrm>
        </p:grpSpPr>
        <p:sp>
          <p:nvSpPr>
            <p:cNvPr id="3" name="Freeform 3"/>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AutoShape 5"/>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grpSp>
        <p:nvGrpSpPr>
          <p:cNvPr id="6" name="Group 6"/>
          <p:cNvGrpSpPr/>
          <p:nvPr/>
        </p:nvGrpSpPr>
        <p:grpSpPr>
          <a:xfrm>
            <a:off x="15887603" y="866082"/>
            <a:ext cx="1371697" cy="325235"/>
            <a:chOff x="0" y="0"/>
            <a:chExt cx="1828930" cy="433647"/>
          </a:xfrm>
        </p:grpSpPr>
        <p:grpSp>
          <p:nvGrpSpPr>
            <p:cNvPr id="7" name="Group 7"/>
            <p:cNvGrpSpPr/>
            <p:nvPr/>
          </p:nvGrpSpPr>
          <p:grpSpPr>
            <a:xfrm>
              <a:off x="1395283" y="0"/>
              <a:ext cx="433647" cy="43364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0" name="Group 10"/>
            <p:cNvGrpSpPr/>
            <p:nvPr/>
          </p:nvGrpSpPr>
          <p:grpSpPr>
            <a:xfrm>
              <a:off x="700483" y="0"/>
              <a:ext cx="433647" cy="43364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3" name="Group 13"/>
            <p:cNvGrpSpPr/>
            <p:nvPr/>
          </p:nvGrpSpPr>
          <p:grpSpPr>
            <a:xfrm>
              <a:off x="0" y="0"/>
              <a:ext cx="433647" cy="43364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6" name="TextBox 16"/>
          <p:cNvSpPr txBox="1"/>
          <p:nvPr/>
        </p:nvSpPr>
        <p:spPr>
          <a:xfrm>
            <a:off x="1935261" y="1672595"/>
            <a:ext cx="14638190" cy="695325"/>
          </a:xfrm>
          <a:prstGeom prst="rect">
            <a:avLst/>
          </a:prstGeom>
        </p:spPr>
        <p:txBody>
          <a:bodyPr lIns="0" tIns="0" rIns="0" bIns="0" rtlCol="0" anchor="t">
            <a:spAutoFit/>
          </a:bodyPr>
          <a:lstStyle/>
          <a:p>
            <a:pPr algn="ctr">
              <a:lnSpc>
                <a:spcPts val="5400"/>
              </a:lnSpc>
              <a:spcBef>
                <a:spcPct val="0"/>
              </a:spcBef>
            </a:pPr>
            <a:r>
              <a:rPr lang="en-US" sz="4500">
                <a:solidFill>
                  <a:srgbClr val="084C6E"/>
                </a:solidFill>
                <a:latin typeface="Maven Pro Bold"/>
              </a:rPr>
              <a:t>KIẾN TRÚC</a:t>
            </a:r>
          </a:p>
        </p:txBody>
      </p:sp>
      <p:sp>
        <p:nvSpPr>
          <p:cNvPr id="17" name="TextBox 17"/>
          <p:cNvSpPr txBox="1"/>
          <p:nvPr/>
        </p:nvSpPr>
        <p:spPr>
          <a:xfrm>
            <a:off x="1028700" y="809625"/>
            <a:ext cx="5159188" cy="457200"/>
          </a:xfrm>
          <a:prstGeom prst="rect">
            <a:avLst/>
          </a:prstGeom>
        </p:spPr>
        <p:txBody>
          <a:bodyPr lIns="0" tIns="0" rIns="0" bIns="0" rtlCol="0" anchor="t">
            <a:spAutoFit/>
          </a:bodyPr>
          <a:lstStyle/>
          <a:p>
            <a:pPr>
              <a:lnSpc>
                <a:spcPts val="3587"/>
              </a:lnSpc>
            </a:pPr>
            <a:r>
              <a:rPr lang="en-US" sz="2989" spc="-59">
                <a:solidFill>
                  <a:srgbClr val="084C6E"/>
                </a:solidFill>
                <a:latin typeface="Maven Pro Bold"/>
              </a:rPr>
              <a:t>3. Phương pháp thực hiện</a:t>
            </a:r>
          </a:p>
        </p:txBody>
      </p:sp>
      <p:pic>
        <p:nvPicPr>
          <p:cNvPr id="21" name="Picture 20">
            <a:extLst>
              <a:ext uri="{FF2B5EF4-FFF2-40B4-BE49-F238E27FC236}">
                <a16:creationId xmlns:a16="http://schemas.microsoft.com/office/drawing/2014/main" id="{378696CA-D579-4038-8FA6-82CDC124BA12}"/>
              </a:ext>
            </a:extLst>
          </p:cNvPr>
          <p:cNvPicPr>
            <a:picLocks noChangeAspect="1"/>
          </p:cNvPicPr>
          <p:nvPr/>
        </p:nvPicPr>
        <p:blipFill>
          <a:blip r:embed="rId2"/>
          <a:stretch>
            <a:fillRect/>
          </a:stretch>
        </p:blipFill>
        <p:spPr>
          <a:xfrm>
            <a:off x="1981200" y="2577470"/>
            <a:ext cx="14328940" cy="63760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DF223ED0-CE93-A2E8-B6E4-87025FA6D259}"/>
              </a:ext>
            </a:extLst>
          </p:cNvPr>
          <p:cNvSpPr txBox="1"/>
          <p:nvPr/>
        </p:nvSpPr>
        <p:spPr>
          <a:xfrm>
            <a:off x="4316596" y="180975"/>
            <a:ext cx="9720605" cy="797078"/>
          </a:xfrm>
          <a:prstGeom prst="rect">
            <a:avLst/>
          </a:prstGeom>
        </p:spPr>
        <p:txBody>
          <a:bodyPr lIns="0" tIns="0" rIns="0" bIns="0" rtlCol="0" anchor="t">
            <a:spAutoFit/>
          </a:bodyPr>
          <a:lstStyle/>
          <a:p>
            <a:pPr marL="0" lvl="0" indent="0" algn="ctr">
              <a:lnSpc>
                <a:spcPts val="6661"/>
              </a:lnSpc>
              <a:spcBef>
                <a:spcPct val="0"/>
              </a:spcBef>
            </a:pPr>
            <a:r>
              <a:rPr lang="en-US" sz="5551" dirty="0">
                <a:solidFill>
                  <a:srgbClr val="084C6E"/>
                </a:solidFill>
                <a:latin typeface="Maven Pro Bold"/>
              </a:rPr>
              <a:t>4. THIẾT KẾ VÀ CÀI ĐẶT</a:t>
            </a:r>
          </a:p>
        </p:txBody>
      </p:sp>
      <p:sp>
        <p:nvSpPr>
          <p:cNvPr id="4" name="TextBox 4">
            <a:extLst>
              <a:ext uri="{FF2B5EF4-FFF2-40B4-BE49-F238E27FC236}">
                <a16:creationId xmlns:a16="http://schemas.microsoft.com/office/drawing/2014/main" id="{AD50017D-0B03-27FB-D422-BB205554DE1F}"/>
              </a:ext>
            </a:extLst>
          </p:cNvPr>
          <p:cNvSpPr txBox="1"/>
          <p:nvPr/>
        </p:nvSpPr>
        <p:spPr>
          <a:xfrm>
            <a:off x="1028700" y="981075"/>
            <a:ext cx="16230600" cy="409599"/>
          </a:xfrm>
          <a:prstGeom prst="rect">
            <a:avLst/>
          </a:prstGeom>
        </p:spPr>
        <p:txBody>
          <a:bodyPr lIns="0" tIns="0" rIns="0" bIns="0" rtlCol="0" anchor="t">
            <a:spAutoFit/>
          </a:bodyPr>
          <a:lstStyle/>
          <a:p>
            <a:pPr>
              <a:lnSpc>
                <a:spcPts val="3499"/>
              </a:lnSpc>
            </a:pPr>
            <a:r>
              <a:rPr lang="en-US" sz="2499" b="1" dirty="0">
                <a:solidFill>
                  <a:srgbClr val="084C6E"/>
                </a:solidFill>
                <a:latin typeface="Arial" panose="020B0604020202020204" pitchFamily="34" charset="0"/>
              </a:rPr>
              <a:t>4.1. </a:t>
            </a:r>
            <a:r>
              <a:rPr lang="en-US" sz="2499" b="1" dirty="0" err="1">
                <a:solidFill>
                  <a:srgbClr val="084C6E"/>
                </a:solidFill>
                <a:latin typeface="Arial" panose="020B0604020202020204" pitchFamily="34" charset="0"/>
              </a:rPr>
              <a:t>Xây</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dựng</a:t>
            </a:r>
            <a:r>
              <a:rPr lang="en-US" sz="2499" b="1" dirty="0">
                <a:solidFill>
                  <a:srgbClr val="084C6E"/>
                </a:solidFill>
                <a:latin typeface="Arial" panose="020B0604020202020204" pitchFamily="34" charset="0"/>
              </a:rPr>
              <a:t> VPC </a:t>
            </a:r>
            <a:r>
              <a:rPr lang="en-US" sz="2499" b="1" dirty="0" err="1">
                <a:solidFill>
                  <a:srgbClr val="084C6E"/>
                </a:solidFill>
                <a:latin typeface="Arial" panose="020B0604020202020204" pitchFamily="34" charset="0"/>
              </a:rPr>
              <a:t>trên</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hai</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nền</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tảng</a:t>
            </a:r>
            <a:r>
              <a:rPr lang="en-US" sz="2499" b="1" dirty="0">
                <a:solidFill>
                  <a:srgbClr val="084C6E"/>
                </a:solidFill>
                <a:latin typeface="Arial" panose="020B0604020202020204" pitchFamily="34" charset="0"/>
              </a:rPr>
              <a:t> GCP </a:t>
            </a:r>
            <a:r>
              <a:rPr lang="en-US" sz="2499" b="1" dirty="0" err="1">
                <a:solidFill>
                  <a:srgbClr val="084C6E"/>
                </a:solidFill>
                <a:latin typeface="Arial" panose="020B0604020202020204" pitchFamily="34" charset="0"/>
              </a:rPr>
              <a:t>và</a:t>
            </a:r>
            <a:r>
              <a:rPr lang="en-US" sz="2499" b="1" dirty="0">
                <a:solidFill>
                  <a:srgbClr val="084C6E"/>
                </a:solidFill>
                <a:latin typeface="Arial" panose="020B0604020202020204" pitchFamily="34" charset="0"/>
              </a:rPr>
              <a:t> AWS </a:t>
            </a:r>
            <a:r>
              <a:rPr lang="en-US" sz="2499" b="1" dirty="0" err="1">
                <a:solidFill>
                  <a:srgbClr val="084C6E"/>
                </a:solidFill>
                <a:latin typeface="Arial" panose="020B0604020202020204" pitchFamily="34" charset="0"/>
              </a:rPr>
              <a:t>thực</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hiện</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các</a:t>
            </a:r>
            <a:r>
              <a:rPr lang="en-US" sz="2499" b="1" dirty="0">
                <a:solidFill>
                  <a:srgbClr val="084C6E"/>
                </a:solidFill>
                <a:latin typeface="Arial" panose="020B0604020202020204" pitchFamily="34" charset="0"/>
              </a:rPr>
              <a:t> best practices</a:t>
            </a:r>
          </a:p>
        </p:txBody>
      </p:sp>
      <p:sp>
        <p:nvSpPr>
          <p:cNvPr id="5" name="TextBox 4">
            <a:extLst>
              <a:ext uri="{FF2B5EF4-FFF2-40B4-BE49-F238E27FC236}">
                <a16:creationId xmlns:a16="http://schemas.microsoft.com/office/drawing/2014/main" id="{8545B880-9E34-F391-0EDC-ACB7446F6DFD}"/>
              </a:ext>
            </a:extLst>
          </p:cNvPr>
          <p:cNvSpPr txBox="1"/>
          <p:nvPr/>
        </p:nvSpPr>
        <p:spPr>
          <a:xfrm>
            <a:off x="1524000" y="1495912"/>
            <a:ext cx="16230600" cy="1303049"/>
          </a:xfrm>
          <a:prstGeom prst="rect">
            <a:avLst/>
          </a:prstGeom>
        </p:spPr>
        <p:txBody>
          <a:bodyPr lIns="0" tIns="0" rIns="0" bIns="0" rtlCol="0" anchor="t">
            <a:spAutoFit/>
          </a:bodyPr>
          <a:lstStyle/>
          <a:p>
            <a:pPr>
              <a:lnSpc>
                <a:spcPts val="3499"/>
              </a:lnSpc>
            </a:pPr>
            <a:r>
              <a:rPr lang="vi-VN" sz="2499" i="1" dirty="0">
                <a:solidFill>
                  <a:srgbClr val="084C6E"/>
                </a:solidFill>
                <a:latin typeface="Arial" panose="020B0604020202020204" pitchFamily="34" charset="0"/>
              </a:rPr>
              <a:t>Bước 1: Tạo VPC trên cả hai nền tảng và cấu hình cơ bản</a:t>
            </a:r>
            <a:endParaRPr lang="en-US" sz="2499" i="1" dirty="0">
              <a:solidFill>
                <a:srgbClr val="084C6E"/>
              </a:solidFill>
              <a:latin typeface="Arial" panose="020B0604020202020204" pitchFamily="34" charset="0"/>
            </a:endParaRPr>
          </a:p>
          <a:p>
            <a:pPr>
              <a:lnSpc>
                <a:spcPts val="3499"/>
              </a:lnSpc>
            </a:pPr>
            <a:r>
              <a:rPr lang="vi-VN" sz="2499" dirty="0">
                <a:solidFill>
                  <a:srgbClr val="084C6E"/>
                </a:solidFill>
                <a:latin typeface="Arial" panose="020B0604020202020204" pitchFamily="34" charset="0"/>
              </a:rPr>
              <a:t>-</a:t>
            </a: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Tạo VPC trên GCP</a:t>
            </a:r>
            <a:endParaRPr lang="en-US" sz="2499" dirty="0">
              <a:solidFill>
                <a:srgbClr val="084C6E"/>
              </a:solidFill>
              <a:latin typeface="Arial" panose="020B0604020202020204" pitchFamily="34" charset="0"/>
            </a:endParaRPr>
          </a:p>
          <a:p>
            <a:pPr>
              <a:lnSpc>
                <a:spcPts val="3499"/>
              </a:lnSpc>
            </a:pP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 Tạo tài khoản</a:t>
            </a:r>
          </a:p>
        </p:txBody>
      </p:sp>
      <p:pic>
        <p:nvPicPr>
          <p:cNvPr id="2050" name="Picture 2">
            <a:extLst>
              <a:ext uri="{FF2B5EF4-FFF2-40B4-BE49-F238E27FC236}">
                <a16:creationId xmlns:a16="http://schemas.microsoft.com/office/drawing/2014/main" id="{332ABDE4-A98F-158B-CCD6-920CCE01C7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2982130"/>
            <a:ext cx="6464085" cy="518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DAB9A7E-51AE-8EC9-D3BB-BAAF4DDC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1400" y="2995692"/>
            <a:ext cx="8063179" cy="518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6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EBC3D6-08FE-3C8C-0ABD-2B7C0D742D02}"/>
              </a:ext>
            </a:extLst>
          </p:cNvPr>
          <p:cNvSpPr txBox="1"/>
          <p:nvPr/>
        </p:nvSpPr>
        <p:spPr>
          <a:xfrm>
            <a:off x="457200" y="419100"/>
            <a:ext cx="16230600" cy="409599"/>
          </a:xfrm>
          <a:prstGeom prst="rect">
            <a:avLst/>
          </a:prstGeom>
        </p:spPr>
        <p:txBody>
          <a:bodyPr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một</a:t>
            </a:r>
            <a:r>
              <a:rPr lang="en-US" sz="2499" dirty="0">
                <a:solidFill>
                  <a:srgbClr val="084C6E"/>
                </a:solidFill>
                <a:latin typeface="Arial" panose="020B0604020202020204" pitchFamily="34" charset="0"/>
              </a:rPr>
              <a:t> VPC Network</a:t>
            </a:r>
          </a:p>
        </p:txBody>
      </p:sp>
      <p:pic>
        <p:nvPicPr>
          <p:cNvPr id="3074" name="Picture 2">
            <a:extLst>
              <a:ext uri="{FF2B5EF4-FFF2-40B4-BE49-F238E27FC236}">
                <a16:creationId xmlns:a16="http://schemas.microsoft.com/office/drawing/2014/main" id="{9473FEF8-F8D5-33D5-681A-BC04B1282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3239"/>
            <a:ext cx="6477000" cy="60945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0D799FD-2B78-7AD8-5085-4864E5C26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265" y="1307084"/>
            <a:ext cx="6100760" cy="61455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2BFCB6E-1D8A-552C-D4D1-0C21D5A90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2268" y="1312054"/>
            <a:ext cx="5724948" cy="60945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1ADF56-30DF-C7C5-BBAC-0E4C41108BCE}"/>
              </a:ext>
            </a:extLst>
          </p:cNvPr>
          <p:cNvSpPr txBox="1"/>
          <p:nvPr/>
        </p:nvSpPr>
        <p:spPr>
          <a:xfrm>
            <a:off x="304800" y="8191500"/>
            <a:ext cx="16230600" cy="409599"/>
          </a:xfrm>
          <a:prstGeom prst="rect">
            <a:avLst/>
          </a:prstGeom>
        </p:spPr>
        <p:txBody>
          <a:bodyPr lIns="0" tIns="0" rIns="0" bIns="0" rtlCol="0" anchor="t">
            <a:spAutoFit/>
          </a:bodyPr>
          <a:lstStyle/>
          <a:p>
            <a:pPr>
              <a:lnSpc>
                <a:spcPts val="3499"/>
              </a:lnSpc>
            </a:pPr>
            <a:r>
              <a:rPr lang="en-US" sz="2499" dirty="0">
                <a:solidFill>
                  <a:srgbClr val="084C6E"/>
                </a:solidFill>
                <a:latin typeface="Arial" panose="020B0604020202020204" pitchFamily="34" charset="0"/>
              </a:rPr>
              <a:t>-&gt; </a:t>
            </a:r>
            <a:r>
              <a:rPr lang="en-US" sz="2499" dirty="0" err="1">
                <a:solidFill>
                  <a:srgbClr val="084C6E"/>
                </a:solidFill>
                <a:latin typeface="Arial" panose="020B0604020202020204" pitchFamily="34" charset="0"/>
              </a:rPr>
              <a:t>Chọn</a:t>
            </a:r>
            <a:r>
              <a:rPr lang="en-US" sz="2499" dirty="0">
                <a:solidFill>
                  <a:srgbClr val="084C6E"/>
                </a:solidFill>
                <a:latin typeface="Arial" panose="020B0604020202020204" pitchFamily="34" charset="0"/>
              </a:rPr>
              <a:t> </a:t>
            </a:r>
            <a:r>
              <a:rPr lang="en-US" sz="2499" b="1" dirty="0">
                <a:solidFill>
                  <a:srgbClr val="084C6E"/>
                </a:solidFill>
                <a:latin typeface="Arial" panose="020B0604020202020204" pitchFamily="34" charset="0"/>
              </a:rPr>
              <a:t>CREATE</a:t>
            </a:r>
          </a:p>
        </p:txBody>
      </p:sp>
    </p:spTree>
    <p:extLst>
      <p:ext uri="{BB962C8B-B14F-4D97-AF65-F5344CB8AC3E}">
        <p14:creationId xmlns:p14="http://schemas.microsoft.com/office/powerpoint/2010/main" val="2004249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E86CB16-79AD-7F95-82A7-0106C1C82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019300"/>
            <a:ext cx="7620000" cy="64965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AE1A67-A0EE-C28E-6317-D23470477493}"/>
              </a:ext>
            </a:extLst>
          </p:cNvPr>
          <p:cNvSpPr txBox="1"/>
          <p:nvPr/>
        </p:nvSpPr>
        <p:spPr>
          <a:xfrm>
            <a:off x="5257800" y="1028700"/>
            <a:ext cx="16230600" cy="409599"/>
          </a:xfrm>
          <a:prstGeom prst="rect">
            <a:avLst/>
          </a:prstGeom>
        </p:spPr>
        <p:txBody>
          <a:bodyPr lIns="0" tIns="0" rIns="0" bIns="0" rtlCol="0" anchor="t">
            <a:spAutoFit/>
          </a:bodyPr>
          <a:lstStyle/>
          <a:p>
            <a:pPr>
              <a:lnSpc>
                <a:spcPts val="3499"/>
              </a:lnSpc>
            </a:pPr>
            <a:r>
              <a:rPr lang="en-US" sz="2499" dirty="0" err="1">
                <a:solidFill>
                  <a:srgbClr val="084C6E"/>
                </a:solidFill>
                <a:latin typeface="Arial" panose="020B0604020202020204" pitchFamily="34" charset="0"/>
              </a:rPr>
              <a:t>Kết</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quả</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nhận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được</a:t>
            </a:r>
            <a:endParaRPr lang="en-US" sz="2499" dirty="0">
              <a:solidFill>
                <a:srgbClr val="084C6E"/>
              </a:solidFill>
              <a:latin typeface="Arial" panose="020B0604020202020204" pitchFamily="34" charset="0"/>
            </a:endParaRPr>
          </a:p>
        </p:txBody>
      </p:sp>
    </p:spTree>
    <p:extLst>
      <p:ext uri="{BB962C8B-B14F-4D97-AF65-F5344CB8AC3E}">
        <p14:creationId xmlns:p14="http://schemas.microsoft.com/office/powerpoint/2010/main" val="54914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914078-4E7B-37EB-220D-F35A3BA505D3}"/>
              </a:ext>
            </a:extLst>
          </p:cNvPr>
          <p:cNvSpPr txBox="1"/>
          <p:nvPr/>
        </p:nvSpPr>
        <p:spPr>
          <a:xfrm>
            <a:off x="304800" y="2095498"/>
            <a:ext cx="25908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subnet</a:t>
            </a:r>
          </a:p>
        </p:txBody>
      </p:sp>
      <p:pic>
        <p:nvPicPr>
          <p:cNvPr id="5122" name="Picture 2">
            <a:extLst>
              <a:ext uri="{FF2B5EF4-FFF2-40B4-BE49-F238E27FC236}">
                <a16:creationId xmlns:a16="http://schemas.microsoft.com/office/drawing/2014/main" id="{2F685764-B23A-0DF0-7C58-C4F1FEBE6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2705100"/>
            <a:ext cx="9082435" cy="56906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761E0B-73B4-C174-7C08-B7D034EBA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2628900"/>
            <a:ext cx="7740198" cy="58624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42B7E5-F1E5-7282-E4EE-ED06FC0EF033}"/>
              </a:ext>
            </a:extLst>
          </p:cNvPr>
          <p:cNvSpPr txBox="1"/>
          <p:nvPr/>
        </p:nvSpPr>
        <p:spPr>
          <a:xfrm>
            <a:off x="9909876" y="2095499"/>
            <a:ext cx="4263323"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Firewall rules</a:t>
            </a:r>
          </a:p>
        </p:txBody>
      </p:sp>
    </p:spTree>
    <p:extLst>
      <p:ext uri="{BB962C8B-B14F-4D97-AF65-F5344CB8AC3E}">
        <p14:creationId xmlns:p14="http://schemas.microsoft.com/office/powerpoint/2010/main" val="403632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AEB6A2-73CD-3F34-ADE1-C75CA01A9C68}"/>
              </a:ext>
            </a:extLst>
          </p:cNvPr>
          <p:cNvSpPr txBox="1"/>
          <p:nvPr/>
        </p:nvSpPr>
        <p:spPr>
          <a:xfrm>
            <a:off x="304800" y="1842533"/>
            <a:ext cx="37338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Cloud Router</a:t>
            </a:r>
          </a:p>
        </p:txBody>
      </p:sp>
      <p:pic>
        <p:nvPicPr>
          <p:cNvPr id="6146" name="Picture 2">
            <a:extLst>
              <a:ext uri="{FF2B5EF4-FFF2-40B4-BE49-F238E27FC236}">
                <a16:creationId xmlns:a16="http://schemas.microsoft.com/office/drawing/2014/main" id="{B6180BB6-8213-F1E6-DBC6-B743CA35C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20" y="2857500"/>
            <a:ext cx="8110780" cy="56585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6DD292-41D3-9B5F-4E5B-5EBCCF165C1A}"/>
              </a:ext>
            </a:extLst>
          </p:cNvPr>
          <p:cNvSpPr txBox="1"/>
          <p:nvPr/>
        </p:nvSpPr>
        <p:spPr>
          <a:xfrm>
            <a:off x="10820400" y="1842533"/>
            <a:ext cx="5867400" cy="854208"/>
          </a:xfrm>
          <a:prstGeom prst="rect">
            <a:avLst/>
          </a:prstGeom>
        </p:spPr>
        <p:txBody>
          <a:bodyPr wrap="square" lIns="0" tIns="0" rIns="0" bIns="0" rtlCol="0" anchor="t">
            <a:spAutoFit/>
          </a:bodyPr>
          <a:lstStyle/>
          <a:p>
            <a:pPr>
              <a:lnSpc>
                <a:spcPts val="3499"/>
              </a:lnSpc>
            </a:pPr>
            <a:r>
              <a:rPr lang="en-US" sz="2499" i="1" dirty="0">
                <a:solidFill>
                  <a:srgbClr val="084C6E"/>
                </a:solidFill>
                <a:latin typeface="Arial" panose="020B0604020202020204" pitchFamily="34" charset="0"/>
              </a:rPr>
              <a:t>- </a:t>
            </a:r>
            <a:r>
              <a:rPr lang="en-US" sz="2499" i="1" dirty="0" err="1">
                <a:solidFill>
                  <a:srgbClr val="084C6E"/>
                </a:solidFill>
                <a:latin typeface="Arial" panose="020B0604020202020204" pitchFamily="34" charset="0"/>
              </a:rPr>
              <a:t>Tạo</a:t>
            </a:r>
            <a:r>
              <a:rPr lang="en-US" sz="2499" i="1" dirty="0">
                <a:solidFill>
                  <a:srgbClr val="084C6E"/>
                </a:solidFill>
                <a:latin typeface="Arial" panose="020B0604020202020204" pitchFamily="34" charset="0"/>
              </a:rPr>
              <a:t> VPC </a:t>
            </a:r>
            <a:r>
              <a:rPr lang="en-US" sz="2499" i="1" dirty="0" err="1">
                <a:solidFill>
                  <a:srgbClr val="084C6E"/>
                </a:solidFill>
                <a:latin typeface="Arial" panose="020B0604020202020204" pitchFamily="34" charset="0"/>
              </a:rPr>
              <a:t>trên</a:t>
            </a:r>
            <a:r>
              <a:rPr lang="en-US" sz="2499" i="1" dirty="0">
                <a:solidFill>
                  <a:srgbClr val="084C6E"/>
                </a:solidFill>
                <a:latin typeface="Arial" panose="020B0604020202020204" pitchFamily="34" charset="0"/>
              </a:rPr>
              <a:t> AWS</a:t>
            </a:r>
          </a:p>
          <a:p>
            <a:pPr>
              <a:lnSpc>
                <a:spcPts val="3499"/>
              </a:lnSpc>
            </a:pPr>
            <a:r>
              <a:rPr lang="en-US" sz="2499" dirty="0">
                <a:solidFill>
                  <a:srgbClr val="084C6E"/>
                </a:solidFill>
                <a:latin typeface="Arial" panose="020B0604020202020204" pitchFamily="34" charset="0"/>
              </a:rPr>
              <a:t>	+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tài</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khoản</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và</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cấu</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hình</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vpc</a:t>
            </a:r>
            <a:endParaRPr lang="en-US" sz="2499" dirty="0">
              <a:solidFill>
                <a:srgbClr val="084C6E"/>
              </a:solidFill>
              <a:latin typeface="Arial" panose="020B0604020202020204" pitchFamily="34" charset="0"/>
            </a:endParaRPr>
          </a:p>
        </p:txBody>
      </p:sp>
      <p:pic>
        <p:nvPicPr>
          <p:cNvPr id="6148" name="Picture 4">
            <a:extLst>
              <a:ext uri="{FF2B5EF4-FFF2-40B4-BE49-F238E27FC236}">
                <a16:creationId xmlns:a16="http://schemas.microsoft.com/office/drawing/2014/main" id="{5F07CA59-D1C5-9FF0-2E77-4EBC3DA67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2882685"/>
            <a:ext cx="8771467"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344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9841" y="1238384"/>
            <a:ext cx="15189705" cy="7810233"/>
            <a:chOff x="0" y="0"/>
            <a:chExt cx="3617731" cy="1860163"/>
          </a:xfrm>
        </p:grpSpPr>
        <p:sp>
          <p:nvSpPr>
            <p:cNvPr id="3" name="Freeform 3"/>
            <p:cNvSpPr/>
            <p:nvPr/>
          </p:nvSpPr>
          <p:spPr>
            <a:xfrm>
              <a:off x="0" y="0"/>
              <a:ext cx="3617731" cy="1860163"/>
            </a:xfrm>
            <a:custGeom>
              <a:avLst/>
              <a:gdLst/>
              <a:ahLst/>
              <a:cxnLst/>
              <a:rect l="l" t="t" r="r" b="b"/>
              <a:pathLst>
                <a:path w="3617731" h="1860163">
                  <a:moveTo>
                    <a:pt x="5607" y="0"/>
                  </a:moveTo>
                  <a:lnTo>
                    <a:pt x="3612124" y="0"/>
                  </a:lnTo>
                  <a:cubicBezTo>
                    <a:pt x="3613612" y="0"/>
                    <a:pt x="3615037" y="591"/>
                    <a:pt x="3616089" y="1642"/>
                  </a:cubicBezTo>
                  <a:cubicBezTo>
                    <a:pt x="3617140" y="2694"/>
                    <a:pt x="3617731" y="4120"/>
                    <a:pt x="3617731" y="5607"/>
                  </a:cubicBezTo>
                  <a:lnTo>
                    <a:pt x="3617731" y="1854556"/>
                  </a:lnTo>
                  <a:cubicBezTo>
                    <a:pt x="3617731" y="1856043"/>
                    <a:pt x="3617140" y="1857469"/>
                    <a:pt x="3616089" y="1858520"/>
                  </a:cubicBezTo>
                  <a:cubicBezTo>
                    <a:pt x="3615037" y="1859572"/>
                    <a:pt x="3613612" y="1860163"/>
                    <a:pt x="3612124" y="1860163"/>
                  </a:cubicBezTo>
                  <a:lnTo>
                    <a:pt x="5607" y="1860163"/>
                  </a:lnTo>
                  <a:cubicBezTo>
                    <a:pt x="4120" y="1860163"/>
                    <a:pt x="2694" y="1859572"/>
                    <a:pt x="1642" y="1858520"/>
                  </a:cubicBezTo>
                  <a:cubicBezTo>
                    <a:pt x="591" y="1857469"/>
                    <a:pt x="0" y="1856043"/>
                    <a:pt x="0" y="1854556"/>
                  </a:cubicBezTo>
                  <a:lnTo>
                    <a:pt x="0" y="5607"/>
                  </a:lnTo>
                  <a:cubicBezTo>
                    <a:pt x="0" y="4120"/>
                    <a:pt x="591" y="2694"/>
                    <a:pt x="1642" y="1642"/>
                  </a:cubicBezTo>
                  <a:cubicBezTo>
                    <a:pt x="2694" y="591"/>
                    <a:pt x="4120" y="0"/>
                    <a:pt x="5607"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3617731" cy="1907788"/>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3212410" y="2589704"/>
            <a:ext cx="11863181" cy="819150"/>
          </a:xfrm>
          <a:prstGeom prst="rect">
            <a:avLst/>
          </a:prstGeom>
        </p:spPr>
        <p:txBody>
          <a:bodyPr lIns="0" tIns="0" rIns="0" bIns="0" rtlCol="0" anchor="t">
            <a:spAutoFit/>
          </a:bodyPr>
          <a:lstStyle/>
          <a:p>
            <a:pPr marL="0" lvl="0" indent="0" algn="ctr">
              <a:lnSpc>
                <a:spcPts val="6479"/>
              </a:lnSpc>
              <a:spcBef>
                <a:spcPct val="0"/>
              </a:spcBef>
            </a:pPr>
            <a:r>
              <a:rPr lang="en-US" sz="5399">
                <a:solidFill>
                  <a:srgbClr val="084C6E"/>
                </a:solidFill>
                <a:latin typeface="Maven Pro Bold"/>
              </a:rPr>
              <a:t>GOOGLE CLOUD</a:t>
            </a:r>
          </a:p>
        </p:txBody>
      </p:sp>
      <p:sp>
        <p:nvSpPr>
          <p:cNvPr id="6" name="Freeform 6"/>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203671" y="3323129"/>
            <a:ext cx="13942045" cy="3990894"/>
          </a:xfrm>
          <a:prstGeom prst="rect">
            <a:avLst/>
          </a:prstGeom>
        </p:spPr>
        <p:txBody>
          <a:bodyPr lIns="0" tIns="0" rIns="0" bIns="0" rtlCol="0" anchor="t">
            <a:spAutoFit/>
          </a:bodyPr>
          <a:lstStyle/>
          <a:p>
            <a:pPr marL="675264" lvl="1" indent="-337632">
              <a:lnSpc>
                <a:spcPts val="4503"/>
              </a:lnSpc>
              <a:buFont typeface="Arial"/>
              <a:buChar char="•"/>
            </a:pPr>
            <a:r>
              <a:rPr lang="en-US" sz="3127" dirty="0">
                <a:solidFill>
                  <a:srgbClr val="084C6E"/>
                </a:solidFill>
                <a:latin typeface="Arial" panose="020B0604020202020204" pitchFamily="34" charset="0"/>
              </a:rPr>
              <a:t>Google Cloud Platform (GCP) </a:t>
            </a:r>
            <a:r>
              <a:rPr lang="en-US" sz="3127" dirty="0" err="1">
                <a:solidFill>
                  <a:srgbClr val="084C6E"/>
                </a:solidFill>
                <a:latin typeface="Arial" panose="020B0604020202020204" pitchFamily="34" charset="0"/>
              </a:rPr>
              <a:t>là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một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nền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tảng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điện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toán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cung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cấp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các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giải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pháp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mọi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cầu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của</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doanh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nghiệp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tổ</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chức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cá</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nhân</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a:solidFill>
                  <a:srgbClr val="084C6E"/>
                </a:solidFill>
                <a:latin typeface="Arial" panose="020B0604020202020204" pitchFamily="34" charset="0"/>
              </a:rPr>
              <a:t>GCP </a:t>
            </a:r>
            <a:r>
              <a:rPr lang="en-US" sz="3127" dirty="0" err="1">
                <a:solidFill>
                  <a:srgbClr val="084C6E"/>
                </a:solidFill>
                <a:latin typeface="Arial" panose="020B0604020202020204" pitchFamily="34" charset="0"/>
              </a:rPr>
              <a:t>giúp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doanh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nghiệp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phát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triển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hệ</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thống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công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nghệ</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của</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mình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một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cách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chính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xác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hiện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đại</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a:solidFill>
                  <a:srgbClr val="084C6E"/>
                </a:solidFill>
                <a:latin typeface="Arial" panose="020B0604020202020204" pitchFamily="34" charset="0"/>
              </a:rPr>
              <a:t>GCP </a:t>
            </a:r>
            <a:r>
              <a:rPr lang="en-US" sz="3127" dirty="0" err="1">
                <a:solidFill>
                  <a:srgbClr val="084C6E"/>
                </a:solidFill>
                <a:latin typeface="Arial" panose="020B0604020202020204" pitchFamily="34" charset="0"/>
              </a:rPr>
              <a:t>cung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cấp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các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giải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pháp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các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vấn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đề</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như</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phát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triển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quản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lý</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máy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tính</a:t>
            </a:r>
            <a:r>
              <a:rPr lang="en-US" sz="3127" dirty="0">
                <a:solidFill>
                  <a:srgbClr val="084C6E"/>
                </a:solidFill>
                <a:latin typeface="Arial" panose="020B0604020202020204" pitchFamily="34" charset="0"/>
              </a:rPr>
              <a:t>, di </a:t>
            </a:r>
            <a:r>
              <a:rPr lang="en-US" sz="3127" dirty="0" err="1">
                <a:solidFill>
                  <a:srgbClr val="084C6E"/>
                </a:solidFill>
                <a:latin typeface="Arial" panose="020B0604020202020204" pitchFamily="34" charset="0"/>
              </a:rPr>
              <a:t>động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lưu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trữ</a:t>
            </a:r>
            <a:r>
              <a:rPr lang="en-US" sz="3127" dirty="0">
                <a:solidFill>
                  <a:srgbClr val="084C6E"/>
                </a:solidFill>
                <a:latin typeface="Arial" panose="020B0604020202020204" pitchFamily="34" charset="0"/>
              </a:rPr>
              <a:t>, Big Data.</a:t>
            </a:r>
          </a:p>
          <a:p>
            <a:pPr marL="675264" lvl="1" indent="-337632">
              <a:lnSpc>
                <a:spcPts val="4503"/>
              </a:lnSpc>
              <a:buFont typeface="Arial"/>
              <a:buChar char="•"/>
            </a:pPr>
            <a:r>
              <a:rPr lang="en-US" sz="3127" dirty="0">
                <a:solidFill>
                  <a:srgbClr val="084C6E"/>
                </a:solidFill>
                <a:latin typeface="Arial" panose="020B0604020202020204" pitchFamily="34" charset="0"/>
              </a:rPr>
              <a:t>GCP </a:t>
            </a:r>
            <a:r>
              <a:rPr lang="en-US" sz="3127" dirty="0" err="1">
                <a:solidFill>
                  <a:srgbClr val="084C6E"/>
                </a:solidFill>
                <a:latin typeface="Arial" panose="020B0604020202020204" pitchFamily="34" charset="0"/>
              </a:rPr>
              <a:t>có</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hệ</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thống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DataCenter</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ổn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định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có</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độ</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bảo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mật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dữ</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liệu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cực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cao</a:t>
            </a:r>
            <a:r>
              <a:rPr lang="en-US" sz="3127" dirty="0">
                <a:solidFill>
                  <a:srgbClr val="084C6E"/>
                </a:solidFill>
                <a:latin typeface="Arial" panose="020B0604020202020204" pitchFamily="34" charset="0"/>
              </a:rPr>
              <a:t>.</a:t>
            </a:r>
          </a:p>
        </p:txBody>
      </p:sp>
      <p:sp>
        <p:nvSpPr>
          <p:cNvPr id="9" name="AutoShape 9"/>
          <p:cNvSpPr/>
          <p:nvPr/>
        </p:nvSpPr>
        <p:spPr>
          <a:xfrm>
            <a:off x="1595356" y="1923659"/>
            <a:ext cx="15156094" cy="93209"/>
          </a:xfrm>
          <a:prstGeom prst="line">
            <a:avLst/>
          </a:prstGeom>
          <a:ln w="19050" cap="flat">
            <a:solidFill>
              <a:srgbClr val="084C6E"/>
            </a:solidFill>
            <a:prstDash val="solid"/>
            <a:headEnd type="none" w="sm" len="sm"/>
            <a:tailEnd type="none" w="sm" len="sm"/>
          </a:ln>
        </p:spPr>
      </p:sp>
      <p:grpSp>
        <p:nvGrpSpPr>
          <p:cNvPr id="10" name="Group 10"/>
          <p:cNvGrpSpPr/>
          <p:nvPr/>
        </p:nvGrpSpPr>
        <p:grpSpPr>
          <a:xfrm>
            <a:off x="15075590" y="1439447"/>
            <a:ext cx="1371697" cy="325235"/>
            <a:chOff x="0" y="0"/>
            <a:chExt cx="1828930" cy="433647"/>
          </a:xfrm>
        </p:grpSpPr>
        <p:grpSp>
          <p:nvGrpSpPr>
            <p:cNvPr id="11" name="Group 11"/>
            <p:cNvGrpSpPr/>
            <p:nvPr/>
          </p:nvGrpSpPr>
          <p:grpSpPr>
            <a:xfrm>
              <a:off x="1395283" y="0"/>
              <a:ext cx="433647" cy="43364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4" name="Group 14"/>
            <p:cNvGrpSpPr/>
            <p:nvPr/>
          </p:nvGrpSpPr>
          <p:grpSpPr>
            <a:xfrm>
              <a:off x="700483" y="0"/>
              <a:ext cx="433647" cy="43364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7" name="Group 17"/>
            <p:cNvGrpSpPr/>
            <p:nvPr/>
          </p:nvGrpSpPr>
          <p:grpSpPr>
            <a:xfrm>
              <a:off x="0" y="0"/>
              <a:ext cx="433647" cy="4336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20" name="TextBox 20"/>
          <p:cNvSpPr txBox="1"/>
          <p:nvPr/>
        </p:nvSpPr>
        <p:spPr>
          <a:xfrm>
            <a:off x="1802929" y="1373465"/>
            <a:ext cx="4442678" cy="438150"/>
          </a:xfrm>
          <a:prstGeom prst="rect">
            <a:avLst/>
          </a:prstGeom>
        </p:spPr>
        <p:txBody>
          <a:bodyPr lIns="0" tIns="0" rIns="0" bIns="0" rtlCol="0" anchor="t">
            <a:spAutoFit/>
          </a:bodyPr>
          <a:lstStyle/>
          <a:p>
            <a:pPr>
              <a:lnSpc>
                <a:spcPts val="3347"/>
              </a:lnSpc>
            </a:pPr>
            <a:r>
              <a:rPr lang="en-US" sz="2789" spc="-55">
                <a:solidFill>
                  <a:srgbClr val="084C6E"/>
                </a:solidFill>
                <a:latin typeface="Maven Pro Bold"/>
              </a:rPr>
              <a:t>2. Cơ sở lý thuyết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2D5C3B-61D9-0EBF-806B-D0B2C667C698}"/>
              </a:ext>
            </a:extLst>
          </p:cNvPr>
          <p:cNvSpPr txBox="1"/>
          <p:nvPr/>
        </p:nvSpPr>
        <p:spPr>
          <a:xfrm>
            <a:off x="1066800" y="1790700"/>
            <a:ext cx="37338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subnet</a:t>
            </a:r>
          </a:p>
        </p:txBody>
      </p:sp>
      <p:pic>
        <p:nvPicPr>
          <p:cNvPr id="7170" name="Picture 2">
            <a:extLst>
              <a:ext uri="{FF2B5EF4-FFF2-40B4-BE49-F238E27FC236}">
                <a16:creationId xmlns:a16="http://schemas.microsoft.com/office/drawing/2014/main" id="{F5297F9B-4744-3ED7-B1CE-8219BD1BE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15" y="2323452"/>
            <a:ext cx="8839200" cy="5345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F34649-EDE3-5D53-247D-7A45BD3C94D0}"/>
              </a:ext>
            </a:extLst>
          </p:cNvPr>
          <p:cNvSpPr txBox="1"/>
          <p:nvPr/>
        </p:nvSpPr>
        <p:spPr>
          <a:xfrm>
            <a:off x="12115800" y="1918733"/>
            <a:ext cx="43434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Route tables</a:t>
            </a:r>
          </a:p>
        </p:txBody>
      </p:sp>
      <p:pic>
        <p:nvPicPr>
          <p:cNvPr id="7172" name="Picture 4">
            <a:extLst>
              <a:ext uri="{FF2B5EF4-FFF2-40B4-BE49-F238E27FC236}">
                <a16:creationId xmlns:a16="http://schemas.microsoft.com/office/drawing/2014/main" id="{47079838-7B56-3239-845D-EA2DF26E7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5656" y="2323453"/>
            <a:ext cx="8720706" cy="534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9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FF1570-C3F1-A165-AD6C-0C4AC929ECC5}"/>
              </a:ext>
            </a:extLst>
          </p:cNvPr>
          <p:cNvSpPr txBox="1"/>
          <p:nvPr/>
        </p:nvSpPr>
        <p:spPr>
          <a:xfrm>
            <a:off x="533400" y="1871662"/>
            <a:ext cx="37338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internet gateway</a:t>
            </a:r>
          </a:p>
        </p:txBody>
      </p:sp>
      <p:pic>
        <p:nvPicPr>
          <p:cNvPr id="8194" name="Picture 2">
            <a:extLst>
              <a:ext uri="{FF2B5EF4-FFF2-40B4-BE49-F238E27FC236}">
                <a16:creationId xmlns:a16="http://schemas.microsoft.com/office/drawing/2014/main" id="{0D61579C-A302-B75B-DCFC-1D1A3822A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628900"/>
            <a:ext cx="8620746" cy="4876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360063-13E7-FBD2-DB89-8EFC14D9D9FB}"/>
              </a:ext>
            </a:extLst>
          </p:cNvPr>
          <p:cNvSpPr txBox="1"/>
          <p:nvPr/>
        </p:nvSpPr>
        <p:spPr>
          <a:xfrm>
            <a:off x="11582400" y="114300"/>
            <a:ext cx="37338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Bật</a:t>
            </a:r>
            <a:r>
              <a:rPr lang="en-US" sz="2499" dirty="0">
                <a:solidFill>
                  <a:srgbClr val="084C6E"/>
                </a:solidFill>
                <a:latin typeface="Arial" panose="020B0604020202020204" pitchFamily="34" charset="0"/>
              </a:rPr>
              <a:t> DNS Hostname</a:t>
            </a:r>
          </a:p>
        </p:txBody>
      </p:sp>
      <p:pic>
        <p:nvPicPr>
          <p:cNvPr id="8196" name="Picture 4">
            <a:extLst>
              <a:ext uri="{FF2B5EF4-FFF2-40B4-BE49-F238E27FC236}">
                <a16:creationId xmlns:a16="http://schemas.microsoft.com/office/drawing/2014/main" id="{2DF465CB-FCCB-513D-FED9-D86F5128D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899" y="495300"/>
            <a:ext cx="8704325" cy="491013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72F5C93-1AC2-B422-2F31-E62A880A4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0899" y="5443782"/>
            <a:ext cx="8704324" cy="480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257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7D4F82-454E-F4E0-95BD-B76A6A15F504}"/>
              </a:ext>
            </a:extLst>
          </p:cNvPr>
          <p:cNvSpPr txBox="1"/>
          <p:nvPr/>
        </p:nvSpPr>
        <p:spPr>
          <a:xfrm>
            <a:off x="838200" y="419100"/>
            <a:ext cx="7086600" cy="1303049"/>
          </a:xfrm>
          <a:prstGeom prst="rect">
            <a:avLst/>
          </a:prstGeom>
        </p:spPr>
        <p:txBody>
          <a:bodyPr wrap="square" lIns="0" tIns="0" rIns="0" bIns="0" rtlCol="0" anchor="t">
            <a:spAutoFit/>
          </a:bodyPr>
          <a:lstStyle/>
          <a:p>
            <a:pPr>
              <a:lnSpc>
                <a:spcPts val="3499"/>
              </a:lnSpc>
            </a:pPr>
            <a:r>
              <a:rPr lang="vi-VN" sz="2499" b="1" i="1" dirty="0">
                <a:solidFill>
                  <a:srgbClr val="084C6E"/>
                </a:solidFill>
                <a:latin typeface="Arial" panose="020B0604020202020204" pitchFamily="34" charset="0"/>
              </a:rPr>
              <a:t>Bước 2: Kết nối VPN cho VPC của hai nền tảng</a:t>
            </a:r>
          </a:p>
          <a:p>
            <a:pPr>
              <a:lnSpc>
                <a:spcPts val="3499"/>
              </a:lnSpc>
            </a:pPr>
            <a:r>
              <a:rPr lang="vi-VN" sz="2499" dirty="0">
                <a:solidFill>
                  <a:srgbClr val="084C6E"/>
                </a:solidFill>
                <a:latin typeface="Arial" panose="020B0604020202020204" pitchFamily="34" charset="0"/>
              </a:rPr>
              <a:t>- Tạo VPN trên GCP</a:t>
            </a:r>
          </a:p>
        </p:txBody>
      </p:sp>
      <p:pic>
        <p:nvPicPr>
          <p:cNvPr id="9218" name="Picture 2">
            <a:extLst>
              <a:ext uri="{FF2B5EF4-FFF2-40B4-BE49-F238E27FC236}">
                <a16:creationId xmlns:a16="http://schemas.microsoft.com/office/drawing/2014/main" id="{D9D51F4D-A5C9-E6FB-45BA-194B5F96B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90" y="1714500"/>
            <a:ext cx="8506878" cy="5057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E40F28-B4EE-D7C2-8917-11C8C0CE2049}"/>
              </a:ext>
            </a:extLst>
          </p:cNvPr>
          <p:cNvSpPr txBox="1"/>
          <p:nvPr/>
        </p:nvSpPr>
        <p:spPr>
          <a:xfrm>
            <a:off x="9829800" y="114300"/>
            <a:ext cx="7086600" cy="854208"/>
          </a:xfrm>
          <a:prstGeom prst="rect">
            <a:avLst/>
          </a:prstGeom>
        </p:spPr>
        <p:txBody>
          <a:bodyPr wrap="square" lIns="0" tIns="0" rIns="0" bIns="0" rtlCol="0" anchor="t">
            <a:spAutoFit/>
          </a:bodyPr>
          <a:lstStyle/>
          <a:p>
            <a:pPr>
              <a:lnSpc>
                <a:spcPts val="3499"/>
              </a:lnSpc>
            </a:pPr>
            <a:r>
              <a:rPr lang="en-US" sz="2499" dirty="0" err="1">
                <a:solidFill>
                  <a:srgbClr val="084C6E"/>
                </a:solidFill>
                <a:latin typeface="Arial" panose="020B0604020202020204" pitchFamily="34" charset="0"/>
              </a:rPr>
              <a:t>Trên</a:t>
            </a:r>
            <a:r>
              <a:rPr lang="en-US" sz="2499" dirty="0">
                <a:solidFill>
                  <a:srgbClr val="084C6E"/>
                </a:solidFill>
                <a:latin typeface="Arial" panose="020B0604020202020204" pitchFamily="34" charset="0"/>
              </a:rPr>
              <a:t> AWS</a:t>
            </a:r>
          </a:p>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Customer gateway</a:t>
            </a:r>
            <a:endParaRPr lang="vi-VN" sz="2499" dirty="0">
              <a:solidFill>
                <a:srgbClr val="084C6E"/>
              </a:solidFill>
              <a:latin typeface="Arial" panose="020B0604020202020204" pitchFamily="34" charset="0"/>
            </a:endParaRPr>
          </a:p>
        </p:txBody>
      </p:sp>
      <p:pic>
        <p:nvPicPr>
          <p:cNvPr id="9220" name="Picture 4">
            <a:extLst>
              <a:ext uri="{FF2B5EF4-FFF2-40B4-BE49-F238E27FC236}">
                <a16:creationId xmlns:a16="http://schemas.microsoft.com/office/drawing/2014/main" id="{3EB592C7-0666-65F7-1D91-C2F6AE008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8668" y="1028700"/>
            <a:ext cx="8743942" cy="470839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B3E38695-2E5A-A992-A7BE-52A1DA0E33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668" y="5737092"/>
            <a:ext cx="8836932" cy="443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277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951C76-6180-9412-76DB-7740913AF450}"/>
              </a:ext>
            </a:extLst>
          </p:cNvPr>
          <p:cNvSpPr txBox="1"/>
          <p:nvPr/>
        </p:nvSpPr>
        <p:spPr>
          <a:xfrm>
            <a:off x="609600" y="533400"/>
            <a:ext cx="70866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Virtual private gateways</a:t>
            </a:r>
          </a:p>
        </p:txBody>
      </p:sp>
      <p:pic>
        <p:nvPicPr>
          <p:cNvPr id="10242" name="Picture 2">
            <a:extLst>
              <a:ext uri="{FF2B5EF4-FFF2-40B4-BE49-F238E27FC236}">
                <a16:creationId xmlns:a16="http://schemas.microsoft.com/office/drawing/2014/main" id="{C6E617DF-D30B-FBE8-7F52-E76BF3D1A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66535"/>
            <a:ext cx="8301392" cy="5410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C98237-9C4F-11D0-6625-8F63E54E95EF}"/>
              </a:ext>
            </a:extLst>
          </p:cNvPr>
          <p:cNvSpPr txBox="1"/>
          <p:nvPr/>
        </p:nvSpPr>
        <p:spPr>
          <a:xfrm>
            <a:off x="9122044" y="37533"/>
            <a:ext cx="70866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VPN Connection</a:t>
            </a:r>
          </a:p>
        </p:txBody>
      </p:sp>
      <p:pic>
        <p:nvPicPr>
          <p:cNvPr id="10244" name="Picture 4">
            <a:extLst>
              <a:ext uri="{FF2B5EF4-FFF2-40B4-BE49-F238E27FC236}">
                <a16:creationId xmlns:a16="http://schemas.microsoft.com/office/drawing/2014/main" id="{9B502777-10FC-F01D-0705-ECF385EB5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7424" y="495300"/>
            <a:ext cx="8875776" cy="53340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EAD0C973-5DC2-6776-E0CE-D914897A3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533900"/>
            <a:ext cx="8875776"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98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AFC64E5-1721-FB28-7A8B-C6CEE1261478}"/>
              </a:ext>
            </a:extLst>
          </p:cNvPr>
          <p:cNvSpPr txBox="1"/>
          <p:nvPr/>
        </p:nvSpPr>
        <p:spPr>
          <a:xfrm>
            <a:off x="304800" y="495300"/>
            <a:ext cx="11430000" cy="1303049"/>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 Lần lượt edit các tunnel dựa trên VPN Connection Configuration của AWS</a:t>
            </a:r>
          </a:p>
          <a:p>
            <a:pPr marL="800100" lvl="1"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Link của 1-vpn-0a78dafa3d276d4e1: config_1</a:t>
            </a:r>
          </a:p>
          <a:p>
            <a:pPr marL="800100" lvl="1"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Link của 2-vpn-0640579735548978e: config_2</a:t>
            </a:r>
          </a:p>
        </p:txBody>
      </p:sp>
      <p:pic>
        <p:nvPicPr>
          <p:cNvPr id="11266" name="Picture 2">
            <a:extLst>
              <a:ext uri="{FF2B5EF4-FFF2-40B4-BE49-F238E27FC236}">
                <a16:creationId xmlns:a16="http://schemas.microsoft.com/office/drawing/2014/main" id="{9E710923-0FA8-6C76-E8EF-AFADBAFF8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00300"/>
            <a:ext cx="59436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0415C3F-BB16-BD63-276A-278C6DAEC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122" y="2400300"/>
            <a:ext cx="59436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09C4F311-05AC-DAB6-96FD-DAFA042AB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2400300"/>
            <a:ext cx="5943600" cy="633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886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1AD81008-9730-4774-1C96-196C5E322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07042"/>
            <a:ext cx="5943600" cy="64389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51136544-8DD7-0D4C-13CA-5FCBCD1B2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007042"/>
            <a:ext cx="10640961"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16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E846C-45C6-3543-BA8F-03428A5DDB9A}"/>
              </a:ext>
            </a:extLst>
          </p:cNvPr>
          <p:cNvSpPr txBox="1"/>
          <p:nvPr/>
        </p:nvSpPr>
        <p:spPr>
          <a:xfrm>
            <a:off x="304800" y="457200"/>
            <a:ext cx="11430000" cy="409599"/>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 Kết quả kết nối VPN</a:t>
            </a:r>
          </a:p>
        </p:txBody>
      </p:sp>
      <p:pic>
        <p:nvPicPr>
          <p:cNvPr id="13314" name="Picture 2">
            <a:extLst>
              <a:ext uri="{FF2B5EF4-FFF2-40B4-BE49-F238E27FC236}">
                <a16:creationId xmlns:a16="http://schemas.microsoft.com/office/drawing/2014/main" id="{29F403FC-2E56-2ABA-9177-01D2A1BA0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08" y="1104900"/>
            <a:ext cx="8534400" cy="492369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6915921D-DABB-33A4-9C38-0B98CB629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122" y="4152900"/>
            <a:ext cx="8689383" cy="5054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AD38D-6790-350B-CB64-C19222BE3093}"/>
              </a:ext>
            </a:extLst>
          </p:cNvPr>
          <p:cNvSpPr txBox="1"/>
          <p:nvPr/>
        </p:nvSpPr>
        <p:spPr>
          <a:xfrm>
            <a:off x="304800" y="457200"/>
            <a:ext cx="11430000" cy="1303049"/>
          </a:xfrm>
          <a:prstGeom prst="rect">
            <a:avLst/>
          </a:prstGeom>
        </p:spPr>
        <p:txBody>
          <a:bodyPr wrap="square" lIns="0" tIns="0" rIns="0" bIns="0" rtlCol="0" anchor="t">
            <a:spAutoFit/>
          </a:bodyPr>
          <a:lstStyle/>
          <a:p>
            <a:pPr>
              <a:lnSpc>
                <a:spcPts val="3499"/>
              </a:lnSpc>
            </a:pPr>
            <a:r>
              <a:rPr lang="vi-VN" sz="2499" b="1" i="1" dirty="0">
                <a:solidFill>
                  <a:srgbClr val="084C6E"/>
                </a:solidFill>
                <a:latin typeface="Arial" panose="020B0604020202020204" pitchFamily="34" charset="0"/>
              </a:rPr>
              <a:t>Bước 3: Test kết nối giữa 2 VPC</a:t>
            </a:r>
          </a:p>
          <a:p>
            <a:pPr>
              <a:lnSpc>
                <a:spcPts val="3499"/>
              </a:lnSpc>
            </a:pPr>
            <a:r>
              <a:rPr lang="vi-VN" sz="2499" dirty="0">
                <a:solidFill>
                  <a:srgbClr val="084C6E"/>
                </a:solidFill>
                <a:latin typeface="Arial" panose="020B0604020202020204" pitchFamily="34" charset="0"/>
              </a:rPr>
              <a:t>- Tạo instances trên hai nền tảng</a:t>
            </a:r>
          </a:p>
          <a:p>
            <a:pPr>
              <a:lnSpc>
                <a:spcPts val="3499"/>
              </a:lnSpc>
            </a:pP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 Tạo instance test-vpn-connection trên AWS</a:t>
            </a:r>
          </a:p>
        </p:txBody>
      </p:sp>
      <p:pic>
        <p:nvPicPr>
          <p:cNvPr id="14338" name="Picture 2">
            <a:extLst>
              <a:ext uri="{FF2B5EF4-FFF2-40B4-BE49-F238E27FC236}">
                <a16:creationId xmlns:a16="http://schemas.microsoft.com/office/drawing/2014/main" id="{A0ABB1A4-98DA-9A8D-60DD-63E171B16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78" y="2400300"/>
            <a:ext cx="8959065" cy="5111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D6FBD4-78E6-653C-5E3B-A059A9E10D10}"/>
              </a:ext>
            </a:extLst>
          </p:cNvPr>
          <p:cNvSpPr txBox="1"/>
          <p:nvPr/>
        </p:nvSpPr>
        <p:spPr>
          <a:xfrm>
            <a:off x="9601200" y="1354882"/>
            <a:ext cx="76200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Tạo</a:t>
            </a:r>
            <a:r>
              <a:rPr lang="en-US" sz="2499" dirty="0">
                <a:solidFill>
                  <a:srgbClr val="084C6E"/>
                </a:solidFill>
                <a:latin typeface="Arial" panose="020B0604020202020204" pitchFamily="34" charset="0"/>
              </a:rPr>
              <a:t> instance test-</a:t>
            </a:r>
            <a:r>
              <a:rPr lang="en-US" sz="2499" dirty="0" err="1">
                <a:solidFill>
                  <a:srgbClr val="084C6E"/>
                </a:solidFill>
                <a:latin typeface="Arial" panose="020B0604020202020204" pitchFamily="34" charset="0"/>
              </a:rPr>
              <a:t>vpn</a:t>
            </a:r>
            <a:r>
              <a:rPr lang="en-US" sz="2499" dirty="0">
                <a:solidFill>
                  <a:srgbClr val="084C6E"/>
                </a:solidFill>
                <a:latin typeface="Arial" panose="020B0604020202020204" pitchFamily="34" charset="0"/>
              </a:rPr>
              <a:t>-connection </a:t>
            </a:r>
            <a:r>
              <a:rPr lang="en-US" sz="2499" dirty="0" err="1">
                <a:solidFill>
                  <a:srgbClr val="084C6E"/>
                </a:solidFill>
                <a:latin typeface="Arial" panose="020B0604020202020204" pitchFamily="34" charset="0"/>
              </a:rPr>
              <a:t>trên</a:t>
            </a:r>
            <a:r>
              <a:rPr lang="en-US" sz="2499" dirty="0">
                <a:solidFill>
                  <a:srgbClr val="084C6E"/>
                </a:solidFill>
                <a:latin typeface="Arial" panose="020B0604020202020204" pitchFamily="34" charset="0"/>
              </a:rPr>
              <a:t> GG Cloud</a:t>
            </a:r>
            <a:endParaRPr lang="vi-VN" sz="2499" dirty="0">
              <a:solidFill>
                <a:srgbClr val="084C6E"/>
              </a:solidFill>
              <a:latin typeface="Arial" panose="020B0604020202020204" pitchFamily="34" charset="0"/>
            </a:endParaRPr>
          </a:p>
        </p:txBody>
      </p:sp>
      <p:pic>
        <p:nvPicPr>
          <p:cNvPr id="14340" name="Picture 4">
            <a:extLst>
              <a:ext uri="{FF2B5EF4-FFF2-40B4-BE49-F238E27FC236}">
                <a16:creationId xmlns:a16="http://schemas.microsoft.com/office/drawing/2014/main" id="{CA5B4C73-5E4C-5846-5B79-F947A2F15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743" y="2478818"/>
            <a:ext cx="10287000" cy="503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31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F347D-0C3A-F34C-2CBD-F3A8B54AF421}"/>
              </a:ext>
            </a:extLst>
          </p:cNvPr>
          <p:cNvSpPr txBox="1"/>
          <p:nvPr/>
        </p:nvSpPr>
        <p:spPr>
          <a:xfrm>
            <a:off x="304800" y="800100"/>
            <a:ext cx="76200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Test </a:t>
            </a:r>
            <a:r>
              <a:rPr lang="en-US" sz="2499" dirty="0" err="1">
                <a:solidFill>
                  <a:srgbClr val="084C6E"/>
                </a:solidFill>
                <a:latin typeface="Arial" panose="020B0604020202020204" pitchFamily="34" charset="0"/>
              </a:rPr>
              <a:t>kết</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nối</a:t>
            </a:r>
            <a:endParaRPr lang="vi-VN" sz="2499" dirty="0">
              <a:solidFill>
                <a:srgbClr val="084C6E"/>
              </a:solidFill>
              <a:latin typeface="Arial" panose="020B0604020202020204" pitchFamily="34" charset="0"/>
            </a:endParaRPr>
          </a:p>
        </p:txBody>
      </p:sp>
      <p:pic>
        <p:nvPicPr>
          <p:cNvPr id="15362" name="Picture 2">
            <a:extLst>
              <a:ext uri="{FF2B5EF4-FFF2-40B4-BE49-F238E27FC236}">
                <a16:creationId xmlns:a16="http://schemas.microsoft.com/office/drawing/2014/main" id="{81D72B16-00C0-0827-FFC3-E1626213C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1409700"/>
            <a:ext cx="8795892" cy="52578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265AF040-4E98-A87A-0A87-8DDEE423E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09" y="3968402"/>
            <a:ext cx="8958707" cy="539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1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D08013-3FA3-4786-BABE-789BD9338F03}"/>
              </a:ext>
            </a:extLst>
          </p:cNvPr>
          <p:cNvSpPr txBox="1"/>
          <p:nvPr/>
        </p:nvSpPr>
        <p:spPr>
          <a:xfrm>
            <a:off x="304800" y="800100"/>
            <a:ext cx="76200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Test </a:t>
            </a:r>
            <a:r>
              <a:rPr lang="en-US" sz="2499" dirty="0" err="1">
                <a:solidFill>
                  <a:srgbClr val="084C6E"/>
                </a:solidFill>
                <a:latin typeface="Arial" panose="020B0604020202020204" pitchFamily="34" charset="0"/>
              </a:rPr>
              <a:t>kết</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nối</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từ</a:t>
            </a:r>
            <a:r>
              <a:rPr lang="en-US" sz="2499" dirty="0">
                <a:solidFill>
                  <a:srgbClr val="084C6E"/>
                </a:solidFill>
                <a:latin typeface="Arial" panose="020B0604020202020204" pitchFamily="34" charset="0"/>
              </a:rPr>
              <a:t> GCP sang AWS</a:t>
            </a:r>
            <a:endParaRPr lang="vi-VN" sz="2499" dirty="0">
              <a:solidFill>
                <a:srgbClr val="084C6E"/>
              </a:solidFill>
              <a:latin typeface="Arial" panose="020B0604020202020204" pitchFamily="34" charset="0"/>
            </a:endParaRPr>
          </a:p>
        </p:txBody>
      </p:sp>
      <p:pic>
        <p:nvPicPr>
          <p:cNvPr id="3" name="image42.png">
            <a:extLst>
              <a:ext uri="{FF2B5EF4-FFF2-40B4-BE49-F238E27FC236}">
                <a16:creationId xmlns:a16="http://schemas.microsoft.com/office/drawing/2014/main" id="{524F68DD-3A86-4CEA-986F-CDA2C6D20065}"/>
              </a:ext>
            </a:extLst>
          </p:cNvPr>
          <p:cNvPicPr/>
          <p:nvPr/>
        </p:nvPicPr>
        <p:blipFill>
          <a:blip r:embed="rId2"/>
          <a:srcRect/>
          <a:stretch>
            <a:fillRect/>
          </a:stretch>
        </p:blipFill>
        <p:spPr>
          <a:xfrm>
            <a:off x="9296400" y="3314700"/>
            <a:ext cx="8305800" cy="6111319"/>
          </a:xfrm>
          <a:prstGeom prst="rect">
            <a:avLst/>
          </a:prstGeom>
          <a:ln/>
        </p:spPr>
      </p:pic>
      <p:pic>
        <p:nvPicPr>
          <p:cNvPr id="4" name="image27.png">
            <a:extLst>
              <a:ext uri="{FF2B5EF4-FFF2-40B4-BE49-F238E27FC236}">
                <a16:creationId xmlns:a16="http://schemas.microsoft.com/office/drawing/2014/main" id="{0B63141B-753C-457E-9366-8B635B81148D}"/>
              </a:ext>
            </a:extLst>
          </p:cNvPr>
          <p:cNvPicPr/>
          <p:nvPr/>
        </p:nvPicPr>
        <p:blipFill>
          <a:blip r:embed="rId3"/>
          <a:srcRect/>
          <a:stretch>
            <a:fillRect/>
          </a:stretch>
        </p:blipFill>
        <p:spPr>
          <a:xfrm>
            <a:off x="304800" y="1638300"/>
            <a:ext cx="8839200" cy="6271181"/>
          </a:xfrm>
          <a:prstGeom prst="rect">
            <a:avLst/>
          </a:prstGeom>
          <a:ln/>
        </p:spPr>
      </p:pic>
    </p:spTree>
    <p:extLst>
      <p:ext uri="{BB962C8B-B14F-4D97-AF65-F5344CB8AC3E}">
        <p14:creationId xmlns:p14="http://schemas.microsoft.com/office/powerpoint/2010/main" val="2827270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40547" y="518415"/>
            <a:ext cx="7746223" cy="9236614"/>
          </a:xfrm>
          <a:custGeom>
            <a:avLst/>
            <a:gdLst/>
            <a:ahLst/>
            <a:cxnLst/>
            <a:rect l="l" t="t" r="r" b="b"/>
            <a:pathLst>
              <a:path w="7746223" h="9236614">
                <a:moveTo>
                  <a:pt x="0" y="0"/>
                </a:moveTo>
                <a:lnTo>
                  <a:pt x="7746223" y="0"/>
                </a:lnTo>
                <a:lnTo>
                  <a:pt x="7746223" y="9236614"/>
                </a:lnTo>
                <a:lnTo>
                  <a:pt x="0" y="9236614"/>
                </a:lnTo>
                <a:lnTo>
                  <a:pt x="0" y="0"/>
                </a:lnTo>
                <a:close/>
              </a:path>
            </a:pathLst>
          </a:custGeom>
          <a:blipFill>
            <a:blip r:embed="rId2"/>
            <a:stretch>
              <a:fillRect t="-944" b="-944"/>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6ECD6E-B143-CEE8-CB45-78F987BCA87D}"/>
              </a:ext>
            </a:extLst>
          </p:cNvPr>
          <p:cNvSpPr txBox="1"/>
          <p:nvPr/>
        </p:nvSpPr>
        <p:spPr>
          <a:xfrm>
            <a:off x="147637" y="542925"/>
            <a:ext cx="76200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 Test </a:t>
            </a:r>
            <a:r>
              <a:rPr lang="en-US" sz="2499" dirty="0" err="1">
                <a:solidFill>
                  <a:srgbClr val="084C6E"/>
                </a:solidFill>
                <a:latin typeface="Arial" panose="020B0604020202020204" pitchFamily="34" charset="0"/>
              </a:rPr>
              <a:t>kết</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nối</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giữa</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các</a:t>
            </a:r>
            <a:r>
              <a:rPr lang="en-US" sz="2499" dirty="0">
                <a:solidFill>
                  <a:srgbClr val="084C6E"/>
                </a:solidFill>
                <a:latin typeface="Arial" panose="020B0604020202020204" pitchFamily="34" charset="0"/>
              </a:rPr>
              <a:t> subnet</a:t>
            </a:r>
            <a:endParaRPr lang="vi-VN" sz="2499" dirty="0">
              <a:solidFill>
                <a:srgbClr val="084C6E"/>
              </a:solidFill>
              <a:latin typeface="Arial" panose="020B0604020202020204" pitchFamily="34" charset="0"/>
            </a:endParaRPr>
          </a:p>
        </p:txBody>
      </p:sp>
      <p:pic>
        <p:nvPicPr>
          <p:cNvPr id="16386" name="Picture 2">
            <a:extLst>
              <a:ext uri="{FF2B5EF4-FFF2-40B4-BE49-F238E27FC236}">
                <a16:creationId xmlns:a16="http://schemas.microsoft.com/office/drawing/2014/main" id="{62C95CE1-C2D9-5398-87B5-EE174A188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409700"/>
            <a:ext cx="1364104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0AEC295E-2365-001E-0FAF-EB35F345C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363915"/>
            <a:ext cx="10058400" cy="451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276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2C54D-52F9-592E-5945-EE8609055422}"/>
              </a:ext>
            </a:extLst>
          </p:cNvPr>
          <p:cNvSpPr txBox="1"/>
          <p:nvPr/>
        </p:nvSpPr>
        <p:spPr>
          <a:xfrm>
            <a:off x="147637" y="542925"/>
            <a:ext cx="7620000" cy="854208"/>
          </a:xfrm>
          <a:prstGeom prst="rect">
            <a:avLst/>
          </a:prstGeom>
        </p:spPr>
        <p:txBody>
          <a:bodyPr wrap="square" lIns="0" tIns="0" rIns="0" bIns="0" rtlCol="0" anchor="t">
            <a:spAutoFit/>
          </a:bodyPr>
          <a:lstStyle/>
          <a:p>
            <a:pPr>
              <a:lnSpc>
                <a:spcPts val="3499"/>
              </a:lnSpc>
            </a:pPr>
            <a:r>
              <a:rPr lang="vi-VN" sz="2499" b="1" i="1" dirty="0">
                <a:solidFill>
                  <a:srgbClr val="084C6E"/>
                </a:solidFill>
                <a:latin typeface="Arial" panose="020B0604020202020204" pitchFamily="34" charset="0"/>
              </a:rPr>
              <a:t>-Bước 4: Chuyển file từ S3 của AWS sang GCP</a:t>
            </a:r>
          </a:p>
          <a:p>
            <a:pPr>
              <a:lnSpc>
                <a:spcPts val="3499"/>
              </a:lnSpc>
            </a:pPr>
            <a:r>
              <a:rPr lang="vi-VN" sz="2499" dirty="0">
                <a:solidFill>
                  <a:srgbClr val="084C6E"/>
                </a:solidFill>
                <a:latin typeface="Arial" panose="020B0604020202020204" pitchFamily="34" charset="0"/>
              </a:rPr>
              <a:t>+Tạo bucket trên AWS</a:t>
            </a:r>
          </a:p>
        </p:txBody>
      </p:sp>
      <p:pic>
        <p:nvPicPr>
          <p:cNvPr id="18434" name="Picture 2">
            <a:extLst>
              <a:ext uri="{FF2B5EF4-FFF2-40B4-BE49-F238E27FC236}">
                <a16:creationId xmlns:a16="http://schemas.microsoft.com/office/drawing/2014/main" id="{005B139D-3CD9-6D3E-1421-A08154F94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91" y="1562100"/>
            <a:ext cx="8153400" cy="48476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68F1FA-8837-864B-7BF9-E10067CD1C35}"/>
              </a:ext>
            </a:extLst>
          </p:cNvPr>
          <p:cNvSpPr txBox="1"/>
          <p:nvPr/>
        </p:nvSpPr>
        <p:spPr>
          <a:xfrm>
            <a:off x="9220200" y="137558"/>
            <a:ext cx="8534400" cy="409599"/>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 Tạo Transfer job để nhận tài nguyên được chuyển phát</a:t>
            </a:r>
          </a:p>
        </p:txBody>
      </p:sp>
      <p:pic>
        <p:nvPicPr>
          <p:cNvPr id="18436" name="Picture 4">
            <a:extLst>
              <a:ext uri="{FF2B5EF4-FFF2-40B4-BE49-F238E27FC236}">
                <a16:creationId xmlns:a16="http://schemas.microsoft.com/office/drawing/2014/main" id="{BC173453-025D-023C-5857-AFB978768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8207" y="647699"/>
            <a:ext cx="8526988" cy="44958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2D1A36AF-3078-38F1-8D7C-3D0AC9076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657" y="4877351"/>
            <a:ext cx="8526987" cy="493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40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7F1D57-7E21-B565-EA98-84B0A51513E1}"/>
              </a:ext>
            </a:extLst>
          </p:cNvPr>
          <p:cNvSpPr txBox="1"/>
          <p:nvPr/>
        </p:nvSpPr>
        <p:spPr>
          <a:xfrm>
            <a:off x="3505200" y="571500"/>
            <a:ext cx="7620000" cy="409599"/>
          </a:xfrm>
          <a:prstGeom prst="rect">
            <a:avLst/>
          </a:prstGeom>
        </p:spPr>
        <p:txBody>
          <a:bodyPr wrap="square" lIns="0" tIns="0" rIns="0" bIns="0" rtlCol="0" anchor="t">
            <a:spAutoFit/>
          </a:bodyPr>
          <a:lstStyle/>
          <a:p>
            <a:pPr>
              <a:lnSpc>
                <a:spcPts val="3499"/>
              </a:lnSpc>
            </a:pPr>
            <a:r>
              <a:rPr lang="vi-VN" sz="2499" b="1" i="1" dirty="0">
                <a:solidFill>
                  <a:srgbClr val="084C6E"/>
                </a:solidFill>
                <a:latin typeface="Arial" panose="020B0604020202020204" pitchFamily="34" charset="0"/>
              </a:rPr>
              <a:t>+Kết quả</a:t>
            </a:r>
            <a:endParaRPr lang="vi-VN" sz="2499" dirty="0">
              <a:solidFill>
                <a:srgbClr val="084C6E"/>
              </a:solidFill>
              <a:latin typeface="Arial" panose="020B0604020202020204" pitchFamily="34" charset="0"/>
            </a:endParaRPr>
          </a:p>
        </p:txBody>
      </p:sp>
      <p:pic>
        <p:nvPicPr>
          <p:cNvPr id="19458" name="Picture 2">
            <a:extLst>
              <a:ext uri="{FF2B5EF4-FFF2-40B4-BE49-F238E27FC236}">
                <a16:creationId xmlns:a16="http://schemas.microsoft.com/office/drawing/2014/main" id="{DB58B0DF-A94F-F7D0-C8DE-13A2CD466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58" y="1181100"/>
            <a:ext cx="8588242" cy="496851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B58B92A0-8648-5EC5-97D6-2AB51242E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763" y="38100"/>
            <a:ext cx="9144000" cy="533400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E0EDCF45-B102-3C7A-DF50-D3A5BE94D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5372099"/>
            <a:ext cx="9144000" cy="49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025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089C7D-2DAA-02D7-6B33-D44F0579BFB3}"/>
              </a:ext>
            </a:extLst>
          </p:cNvPr>
          <p:cNvSpPr txBox="1"/>
          <p:nvPr/>
        </p:nvSpPr>
        <p:spPr>
          <a:xfrm>
            <a:off x="457200" y="571500"/>
            <a:ext cx="12801600" cy="858440"/>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a:t>
            </a:r>
            <a:r>
              <a:rPr lang="vi-VN" sz="2499" b="1" i="1" dirty="0" err="1">
                <a:solidFill>
                  <a:srgbClr val="084C6E"/>
                </a:solidFill>
                <a:latin typeface="Arial" panose="020B0604020202020204" pitchFamily="34" charset="0"/>
              </a:rPr>
              <a:t>Bước</a:t>
            </a:r>
            <a:r>
              <a:rPr lang="vi-VN" sz="2499" b="1" i="1" dirty="0">
                <a:solidFill>
                  <a:srgbClr val="084C6E"/>
                </a:solidFill>
                <a:latin typeface="Arial" panose="020B0604020202020204" pitchFamily="34" charset="0"/>
              </a:rPr>
              <a:t> </a:t>
            </a:r>
            <a:r>
              <a:rPr lang="en-US" sz="2499" b="1" i="1" dirty="0">
                <a:solidFill>
                  <a:srgbClr val="084C6E"/>
                </a:solidFill>
                <a:latin typeface="Arial" panose="020B0604020202020204" pitchFamily="34" charset="0"/>
              </a:rPr>
              <a:t>5</a:t>
            </a:r>
            <a:r>
              <a:rPr lang="vi-VN"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Kiểm</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tra</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và</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cấu</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hình</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thêm</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các</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biện</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pháp</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bảo</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mật</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thường</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xuyên</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nếu</a:t>
            </a:r>
            <a:r>
              <a:rPr lang="en-US" sz="2499" b="1" i="1" dirty="0">
                <a:solidFill>
                  <a:srgbClr val="084C6E"/>
                </a:solidFill>
                <a:latin typeface="Arial" panose="020B0604020202020204" pitchFamily="34" charset="0"/>
              </a:rPr>
              <a:t> </a:t>
            </a:r>
            <a:r>
              <a:rPr lang="en-US" sz="2499" b="1" i="1" dirty="0" err="1">
                <a:solidFill>
                  <a:srgbClr val="084C6E"/>
                </a:solidFill>
                <a:latin typeface="Arial" panose="020B0604020202020204" pitchFamily="34" charset="0"/>
              </a:rPr>
              <a:t>cần</a:t>
            </a: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 Tạo Nhiều Subnet:</a:t>
            </a:r>
          </a:p>
        </p:txBody>
      </p:sp>
      <p:pic>
        <p:nvPicPr>
          <p:cNvPr id="20482" name="Picture 2">
            <a:extLst>
              <a:ext uri="{FF2B5EF4-FFF2-40B4-BE49-F238E27FC236}">
                <a16:creationId xmlns:a16="http://schemas.microsoft.com/office/drawing/2014/main" id="{D07E5C7A-B69B-4583-1604-4D3E55C2B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562100"/>
            <a:ext cx="11125200" cy="21929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60527F-28DC-ECAC-CE0B-DBE507560E19}"/>
              </a:ext>
            </a:extLst>
          </p:cNvPr>
          <p:cNvSpPr txBox="1"/>
          <p:nvPr/>
        </p:nvSpPr>
        <p:spPr>
          <a:xfrm>
            <a:off x="1371600" y="3891440"/>
            <a:ext cx="7620000" cy="409599"/>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 Cấu hình firewall rules</a:t>
            </a:r>
          </a:p>
        </p:txBody>
      </p:sp>
      <p:pic>
        <p:nvPicPr>
          <p:cNvPr id="20484" name="Picture 4">
            <a:extLst>
              <a:ext uri="{FF2B5EF4-FFF2-40B4-BE49-F238E27FC236}">
                <a16:creationId xmlns:a16="http://schemas.microsoft.com/office/drawing/2014/main" id="{BBC43C50-DFE9-9452-DFC1-8B1737B6B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341416"/>
            <a:ext cx="11125200" cy="19968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C1B049-2456-090C-91BF-48C7A1853959}"/>
              </a:ext>
            </a:extLst>
          </p:cNvPr>
          <p:cNvSpPr txBox="1"/>
          <p:nvPr/>
        </p:nvSpPr>
        <p:spPr>
          <a:xfrm>
            <a:off x="1295400" y="6396417"/>
            <a:ext cx="7620000" cy="409599"/>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 Cấu hình private service access</a:t>
            </a:r>
          </a:p>
        </p:txBody>
      </p:sp>
      <p:pic>
        <p:nvPicPr>
          <p:cNvPr id="20486" name="Picture 6">
            <a:extLst>
              <a:ext uri="{FF2B5EF4-FFF2-40B4-BE49-F238E27FC236}">
                <a16:creationId xmlns:a16="http://schemas.microsoft.com/office/drawing/2014/main" id="{DC674144-02E0-F51E-2A80-1270BC56E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6801784"/>
            <a:ext cx="11049000" cy="322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285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A04EDF-14B2-74B7-32B0-7D05B8BFAB11}"/>
              </a:ext>
            </a:extLst>
          </p:cNvPr>
          <p:cNvSpPr txBox="1"/>
          <p:nvPr/>
        </p:nvSpPr>
        <p:spPr>
          <a:xfrm>
            <a:off x="381000" y="238125"/>
            <a:ext cx="7620000" cy="409599"/>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 Phân quyền trong IAM &amp; Admin</a:t>
            </a:r>
          </a:p>
        </p:txBody>
      </p:sp>
      <p:pic>
        <p:nvPicPr>
          <p:cNvPr id="21506" name="Picture 2">
            <a:extLst>
              <a:ext uri="{FF2B5EF4-FFF2-40B4-BE49-F238E27FC236}">
                <a16:creationId xmlns:a16="http://schemas.microsoft.com/office/drawing/2014/main" id="{387B21B9-9168-7C05-D582-D779E279A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502" y="723901"/>
            <a:ext cx="9129369"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2479C6-B10C-DFB8-1222-9EC6597C4426}"/>
              </a:ext>
            </a:extLst>
          </p:cNvPr>
          <p:cNvSpPr txBox="1"/>
          <p:nvPr/>
        </p:nvSpPr>
        <p:spPr>
          <a:xfrm>
            <a:off x="338380" y="4461910"/>
            <a:ext cx="7620000" cy="409599"/>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 Sử dụng Flowlog</a:t>
            </a:r>
          </a:p>
        </p:txBody>
      </p:sp>
      <p:pic>
        <p:nvPicPr>
          <p:cNvPr id="21508" name="Picture 4">
            <a:extLst>
              <a:ext uri="{FF2B5EF4-FFF2-40B4-BE49-F238E27FC236}">
                <a16:creationId xmlns:a16="http://schemas.microsoft.com/office/drawing/2014/main" id="{99F653DC-186E-6683-AC28-2BDE9B5D3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79" y="4947687"/>
            <a:ext cx="8884619" cy="53393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71D4C5-D0EC-D219-F3A9-76AB798D82D9}"/>
              </a:ext>
            </a:extLst>
          </p:cNvPr>
          <p:cNvSpPr txBox="1"/>
          <p:nvPr/>
        </p:nvSpPr>
        <p:spPr>
          <a:xfrm>
            <a:off x="10210800" y="1790700"/>
            <a:ext cx="7620000" cy="409599"/>
          </a:xfrm>
          <a:prstGeom prst="rect">
            <a:avLst/>
          </a:prstGeom>
        </p:spPr>
        <p:txBody>
          <a:bodyPr wrap="square" lIns="0" tIns="0" rIns="0" bIns="0" rtlCol="0" anchor="t">
            <a:spAutoFit/>
          </a:bodyPr>
          <a:lstStyle/>
          <a:p>
            <a:pPr>
              <a:lnSpc>
                <a:spcPts val="3499"/>
              </a:lnSpc>
            </a:pPr>
            <a:r>
              <a:rPr lang="en-US" sz="2499" dirty="0">
                <a:solidFill>
                  <a:srgbClr val="084C6E"/>
                </a:solidFill>
                <a:latin typeface="Arial" panose="020B0604020202020204" pitchFamily="34" charset="0"/>
              </a:rPr>
              <a:t>+</a:t>
            </a:r>
            <a:r>
              <a:rPr lang="en-US" sz="2499" dirty="0" err="1">
                <a:solidFill>
                  <a:srgbClr val="084C6E"/>
                </a:solidFill>
                <a:latin typeface="Arial" panose="020B0604020202020204" pitchFamily="34" charset="0"/>
              </a:rPr>
              <a:t>Sử</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dụng</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tính</a:t>
            </a:r>
            <a:r>
              <a:rPr lang="en-US" sz="2499" dirty="0">
                <a:solidFill>
                  <a:srgbClr val="084C6E"/>
                </a:solidFill>
                <a:latin typeface="Arial" panose="020B0604020202020204" pitchFamily="34" charset="0"/>
              </a:rPr>
              <a:t> </a:t>
            </a:r>
            <a:r>
              <a:rPr lang="en-US" sz="2499" dirty="0" err="1">
                <a:solidFill>
                  <a:srgbClr val="084C6E"/>
                </a:solidFill>
                <a:latin typeface="Arial" panose="020B0604020202020204" pitchFamily="34" charset="0"/>
              </a:rPr>
              <a:t>năng</a:t>
            </a:r>
            <a:r>
              <a:rPr lang="en-US" sz="2499" dirty="0">
                <a:solidFill>
                  <a:srgbClr val="084C6E"/>
                </a:solidFill>
                <a:latin typeface="Arial" panose="020B0604020202020204" pitchFamily="34" charset="0"/>
              </a:rPr>
              <a:t> Security Health Analytics</a:t>
            </a:r>
          </a:p>
        </p:txBody>
      </p:sp>
      <p:pic>
        <p:nvPicPr>
          <p:cNvPr id="21510" name="Picture 6">
            <a:extLst>
              <a:ext uri="{FF2B5EF4-FFF2-40B4-BE49-F238E27FC236}">
                <a16:creationId xmlns:a16="http://schemas.microsoft.com/office/drawing/2014/main" id="{E27C7BF2-2B9F-3078-CC71-B06C3F7D8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600" y="2356704"/>
            <a:ext cx="8763000" cy="5181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121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3">
            <a:extLst>
              <a:ext uri="{FF2B5EF4-FFF2-40B4-BE49-F238E27FC236}">
                <a16:creationId xmlns:a16="http://schemas.microsoft.com/office/drawing/2014/main" id="{C897DAB5-B8B4-EA73-536C-8B6D067F65BC}"/>
              </a:ext>
            </a:extLst>
          </p:cNvPr>
          <p:cNvSpPr txBox="1"/>
          <p:nvPr/>
        </p:nvSpPr>
        <p:spPr>
          <a:xfrm>
            <a:off x="4316596" y="180975"/>
            <a:ext cx="9720605" cy="797078"/>
          </a:xfrm>
          <a:prstGeom prst="rect">
            <a:avLst/>
          </a:prstGeom>
        </p:spPr>
        <p:txBody>
          <a:bodyPr lIns="0" tIns="0" rIns="0" bIns="0" rtlCol="0" anchor="t">
            <a:spAutoFit/>
          </a:bodyPr>
          <a:lstStyle/>
          <a:p>
            <a:pPr marL="0" lvl="0" indent="0" algn="ctr">
              <a:lnSpc>
                <a:spcPts val="6661"/>
              </a:lnSpc>
              <a:spcBef>
                <a:spcPct val="0"/>
              </a:spcBef>
            </a:pPr>
            <a:r>
              <a:rPr lang="en-US" sz="5551" dirty="0">
                <a:solidFill>
                  <a:srgbClr val="084C6E"/>
                </a:solidFill>
                <a:latin typeface="Maven Pro Bold"/>
              </a:rPr>
              <a:t>4. THIẾT KẾ VÀ CÀI ĐẶT</a:t>
            </a:r>
          </a:p>
        </p:txBody>
      </p:sp>
      <p:sp>
        <p:nvSpPr>
          <p:cNvPr id="20" name="TextBox 4">
            <a:extLst>
              <a:ext uri="{FF2B5EF4-FFF2-40B4-BE49-F238E27FC236}">
                <a16:creationId xmlns:a16="http://schemas.microsoft.com/office/drawing/2014/main" id="{4D2219B2-E246-B0C1-A97D-32A521D4799B}"/>
              </a:ext>
            </a:extLst>
          </p:cNvPr>
          <p:cNvSpPr txBox="1"/>
          <p:nvPr/>
        </p:nvSpPr>
        <p:spPr>
          <a:xfrm>
            <a:off x="1028700" y="981075"/>
            <a:ext cx="16230600" cy="409599"/>
          </a:xfrm>
          <a:prstGeom prst="rect">
            <a:avLst/>
          </a:prstGeom>
        </p:spPr>
        <p:txBody>
          <a:bodyPr lIns="0" tIns="0" rIns="0" bIns="0" rtlCol="0" anchor="t">
            <a:spAutoFit/>
          </a:bodyPr>
          <a:lstStyle/>
          <a:p>
            <a:pPr>
              <a:lnSpc>
                <a:spcPts val="3499"/>
              </a:lnSpc>
            </a:pPr>
            <a:r>
              <a:rPr lang="en-US" sz="2499" b="1" dirty="0">
                <a:solidFill>
                  <a:srgbClr val="084C6E"/>
                </a:solidFill>
                <a:latin typeface="Arial" panose="020B0604020202020204" pitchFamily="34" charset="0"/>
              </a:rPr>
              <a:t>4.2. </a:t>
            </a:r>
            <a:r>
              <a:rPr lang="en-US" sz="2499" b="1" dirty="0" err="1">
                <a:solidFill>
                  <a:srgbClr val="084C6E"/>
                </a:solidFill>
                <a:latin typeface="Arial" panose="020B0604020202020204" pitchFamily="34" charset="0"/>
              </a:rPr>
              <a:t>Các</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khó</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khăn</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và</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giải</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pháp</a:t>
            </a:r>
            <a:endParaRPr lang="en-US" sz="2499" b="1" dirty="0">
              <a:solidFill>
                <a:srgbClr val="084C6E"/>
              </a:solidFill>
              <a:latin typeface="Arial" panose="020B0604020202020204" pitchFamily="34" charset="0"/>
            </a:endParaRPr>
          </a:p>
        </p:txBody>
      </p:sp>
      <p:sp>
        <p:nvSpPr>
          <p:cNvPr id="21" name="TextBox 20">
            <a:extLst>
              <a:ext uri="{FF2B5EF4-FFF2-40B4-BE49-F238E27FC236}">
                <a16:creationId xmlns:a16="http://schemas.microsoft.com/office/drawing/2014/main" id="{E3494C3B-BF65-32AE-6EA6-940D41FAC305}"/>
              </a:ext>
            </a:extLst>
          </p:cNvPr>
          <p:cNvSpPr txBox="1"/>
          <p:nvPr/>
        </p:nvSpPr>
        <p:spPr>
          <a:xfrm>
            <a:off x="1524000" y="1495912"/>
            <a:ext cx="16230600" cy="6689139"/>
          </a:xfrm>
          <a:prstGeom prst="rect">
            <a:avLst/>
          </a:prstGeom>
        </p:spPr>
        <p:txBody>
          <a:bodyPr lIns="0" tIns="0" rIns="0" bIns="0" rtlCol="0" anchor="t">
            <a:spAutoFit/>
          </a:bodyPr>
          <a:lstStyle/>
          <a:p>
            <a:pPr>
              <a:lnSpc>
                <a:spcPts val="3499"/>
              </a:lnSpc>
            </a:pPr>
            <a:r>
              <a:rPr lang="en-US" sz="2499" b="1" i="1" dirty="0">
                <a:solidFill>
                  <a:srgbClr val="084C6E"/>
                </a:solidFill>
                <a:latin typeface="Arial" panose="020B0604020202020204" pitchFamily="34" charset="0"/>
              </a:rPr>
              <a:t>1. </a:t>
            </a:r>
            <a:r>
              <a:rPr lang="vi-VN" sz="2499" b="1" i="1" dirty="0">
                <a:solidFill>
                  <a:srgbClr val="084C6E"/>
                </a:solidFill>
                <a:latin typeface="Arial" panose="020B0604020202020204" pitchFamily="34" charset="0"/>
              </a:rPr>
              <a:t>Khó Khăn: Không Thể Kết Nối Các Dịch Vụ AWS</a:t>
            </a:r>
          </a:p>
          <a:p>
            <a:pPr>
              <a:lnSpc>
                <a:spcPts val="3499"/>
              </a:lnSpc>
            </a:pP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Giải Pháp: Sử Dụng Kết Nối HA VPN:</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Sử dụng kết nối HA VPN giữa GCP và AWS để thiết lập một đường ống an toàn và chịu lỗi cho việc truyền dữ liệu giữa hai môi trường.</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Đảm bảo rằng cấu hình VPN được thực hiện đúng đắn và tuân thủ các yêu cầu bảo mật.</a:t>
            </a:r>
          </a:p>
          <a:p>
            <a:pPr>
              <a:lnSpc>
                <a:spcPts val="3499"/>
              </a:lnSpc>
            </a:pPr>
            <a:r>
              <a:rPr lang="en-US" sz="2499" b="1" i="1" dirty="0">
                <a:solidFill>
                  <a:srgbClr val="084C6E"/>
                </a:solidFill>
                <a:latin typeface="Arial" panose="020B0604020202020204" pitchFamily="34" charset="0"/>
              </a:rPr>
              <a:t>2. </a:t>
            </a:r>
            <a:r>
              <a:rPr lang="vi-VN" sz="2499" b="1" i="1" dirty="0">
                <a:solidFill>
                  <a:srgbClr val="084C6E"/>
                </a:solidFill>
                <a:latin typeface="Arial" panose="020B0604020202020204" pitchFamily="34" charset="0"/>
              </a:rPr>
              <a:t>Khó Khăn: Không Biết Cấu Hình Bảo Mật</a:t>
            </a:r>
          </a:p>
          <a:p>
            <a:pPr>
              <a:lnSpc>
                <a:spcPts val="3499"/>
              </a:lnSpc>
            </a:pP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Giải Pháp: Sử Dụng Dịch Vụ Bảo Mật Của GCP:</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Tận dụng các dịch vụ bảo mật của GCP như Security Health Analytics để kiểm tra và đánh giá mức độ bảo mật của hạ tầng.</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Xem xét và cấu hình các tùy chọn bảo mật trong GCP Console, bao gồm các luật tường lửa, IAM Roles, và các tùy chọn mật khẩu.</a:t>
            </a:r>
          </a:p>
          <a:p>
            <a:pPr>
              <a:lnSpc>
                <a:spcPts val="3499"/>
              </a:lnSpc>
            </a:pPr>
            <a:r>
              <a:rPr lang="en-US" sz="2499" b="1" i="1" dirty="0">
                <a:solidFill>
                  <a:srgbClr val="084C6E"/>
                </a:solidFill>
                <a:latin typeface="Arial" panose="020B0604020202020204" pitchFamily="34" charset="0"/>
              </a:rPr>
              <a:t>3. </a:t>
            </a:r>
            <a:r>
              <a:rPr lang="vi-VN" sz="2499" b="1" i="1" dirty="0">
                <a:solidFill>
                  <a:srgbClr val="084C6E"/>
                </a:solidFill>
                <a:latin typeface="Arial" panose="020B0604020202020204" pitchFamily="34" charset="0"/>
              </a:rPr>
              <a:t>Khó Khăn: Chia IP Range Không Hợp Lý Dẫn Đến Xung Đột</a:t>
            </a:r>
          </a:p>
          <a:p>
            <a:pPr>
              <a:lnSpc>
                <a:spcPts val="3499"/>
              </a:lnSpc>
            </a:pP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Giải Pháp: Xác Định CIDR Đúng Đắn Cho Subnet:</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Xác định CIDR range cho các subnet một cách cẩn thận để tránh xung đột.</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Sử dụng công cụ quản lý IP và CIDR như CIDR Calculator để hỗ trợ việc xác định IP range hợp lý.</a:t>
            </a:r>
          </a:p>
        </p:txBody>
      </p:sp>
    </p:spTree>
    <p:extLst>
      <p:ext uri="{BB962C8B-B14F-4D97-AF65-F5344CB8AC3E}">
        <p14:creationId xmlns:p14="http://schemas.microsoft.com/office/powerpoint/2010/main" val="806567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4D1201D3-2F10-A034-5BBA-AF41BABFC3A3}"/>
              </a:ext>
            </a:extLst>
          </p:cNvPr>
          <p:cNvSpPr txBox="1"/>
          <p:nvPr/>
        </p:nvSpPr>
        <p:spPr>
          <a:xfrm>
            <a:off x="914400" y="952500"/>
            <a:ext cx="16230600" cy="409599"/>
          </a:xfrm>
          <a:prstGeom prst="rect">
            <a:avLst/>
          </a:prstGeom>
        </p:spPr>
        <p:txBody>
          <a:bodyPr lIns="0" tIns="0" rIns="0" bIns="0" rtlCol="0" anchor="t">
            <a:spAutoFit/>
          </a:bodyPr>
          <a:lstStyle/>
          <a:p>
            <a:pPr>
              <a:lnSpc>
                <a:spcPts val="3499"/>
              </a:lnSpc>
            </a:pPr>
            <a:r>
              <a:rPr lang="en-US" sz="2499" b="1" dirty="0">
                <a:solidFill>
                  <a:srgbClr val="084C6E"/>
                </a:solidFill>
                <a:latin typeface="Arial" panose="020B0604020202020204" pitchFamily="34" charset="0"/>
              </a:rPr>
              <a:t>4.2. </a:t>
            </a:r>
            <a:r>
              <a:rPr lang="en-US" sz="2499" b="1" dirty="0" err="1">
                <a:solidFill>
                  <a:srgbClr val="084C6E"/>
                </a:solidFill>
                <a:latin typeface="Arial" panose="020B0604020202020204" pitchFamily="34" charset="0"/>
              </a:rPr>
              <a:t>Các</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khó</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khăn</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và</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giải</a:t>
            </a:r>
            <a:r>
              <a:rPr lang="en-US" sz="2499" b="1" dirty="0">
                <a:solidFill>
                  <a:srgbClr val="084C6E"/>
                </a:solidFill>
                <a:latin typeface="Arial" panose="020B0604020202020204" pitchFamily="34" charset="0"/>
              </a:rPr>
              <a:t> </a:t>
            </a:r>
            <a:r>
              <a:rPr lang="en-US" sz="2499" b="1" dirty="0" err="1">
                <a:solidFill>
                  <a:srgbClr val="084C6E"/>
                </a:solidFill>
                <a:latin typeface="Arial" panose="020B0604020202020204" pitchFamily="34" charset="0"/>
              </a:rPr>
              <a:t>pháp</a:t>
            </a:r>
            <a:endParaRPr lang="en-US" sz="2499" b="1" dirty="0">
              <a:solidFill>
                <a:srgbClr val="084C6E"/>
              </a:solidFill>
              <a:latin typeface="Arial" panose="020B0604020202020204" pitchFamily="34" charset="0"/>
            </a:endParaRPr>
          </a:p>
        </p:txBody>
      </p:sp>
      <p:sp>
        <p:nvSpPr>
          <p:cNvPr id="3" name="TextBox 2">
            <a:extLst>
              <a:ext uri="{FF2B5EF4-FFF2-40B4-BE49-F238E27FC236}">
                <a16:creationId xmlns:a16="http://schemas.microsoft.com/office/drawing/2014/main" id="{71008458-C1F6-DAE5-8691-04D8828A7BA7}"/>
              </a:ext>
            </a:extLst>
          </p:cNvPr>
          <p:cNvSpPr txBox="1"/>
          <p:nvPr/>
        </p:nvSpPr>
        <p:spPr>
          <a:xfrm>
            <a:off x="1409700" y="1467337"/>
            <a:ext cx="16230600" cy="7142212"/>
          </a:xfrm>
          <a:prstGeom prst="rect">
            <a:avLst/>
          </a:prstGeom>
        </p:spPr>
        <p:txBody>
          <a:bodyPr lIns="0" tIns="0" rIns="0" bIns="0" rtlCol="0" anchor="t">
            <a:spAutoFit/>
          </a:bodyPr>
          <a:lstStyle/>
          <a:p>
            <a:pPr>
              <a:lnSpc>
                <a:spcPts val="3499"/>
              </a:lnSpc>
            </a:pPr>
            <a:r>
              <a:rPr lang="en-US" sz="2499" b="1" i="1" dirty="0">
                <a:solidFill>
                  <a:srgbClr val="084C6E"/>
                </a:solidFill>
                <a:latin typeface="Arial" panose="020B0604020202020204" pitchFamily="34" charset="0"/>
              </a:rPr>
              <a:t>4. </a:t>
            </a:r>
            <a:r>
              <a:rPr lang="vi-VN" sz="2499" b="1" i="1" dirty="0">
                <a:solidFill>
                  <a:srgbClr val="084C6E"/>
                </a:solidFill>
                <a:latin typeface="Arial" panose="020B0604020202020204" pitchFamily="34" charset="0"/>
              </a:rPr>
              <a:t>Khó Khăn: Thiếu Kinh Nghiệm và Trải Nghiệm Thực Tế</a:t>
            </a:r>
          </a:p>
          <a:p>
            <a:pPr>
              <a:lnSpc>
                <a:spcPts val="3499"/>
              </a:lnSpc>
            </a:pP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Giải Pháp: Tra Cứu và Học Từ Tài Liệu Chính Thống:</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Tìm hiểu từ tài liệu chính thống và hướng dẫn của cả GCP và AWS để hiểu rõ hơn về các quy trình và quy định cấu hình.</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Tham gia các khóa học trực tuyến và tìm kiếm thông tin từ cộng đồng để nâng cao kỹ năng và kiến thức như Youtube, StackOverflow…</a:t>
            </a:r>
          </a:p>
          <a:p>
            <a:pPr>
              <a:lnSpc>
                <a:spcPts val="3499"/>
              </a:lnSpc>
            </a:pPr>
            <a:r>
              <a:rPr lang="en-US" sz="2499" b="1" i="1" dirty="0">
                <a:solidFill>
                  <a:srgbClr val="084C6E"/>
                </a:solidFill>
                <a:latin typeface="Arial" panose="020B0604020202020204" pitchFamily="34" charset="0"/>
              </a:rPr>
              <a:t>5. </a:t>
            </a:r>
            <a:r>
              <a:rPr lang="vi-VN" sz="2499" b="1" i="1" dirty="0">
                <a:solidFill>
                  <a:srgbClr val="084C6E"/>
                </a:solidFill>
                <a:latin typeface="Arial" panose="020B0604020202020204" pitchFamily="34" charset="0"/>
              </a:rPr>
              <a:t>Khó Khăn: Tích Hợp Các Dịch Vụ An Ninh của GCP</a:t>
            </a:r>
          </a:p>
          <a:p>
            <a:pPr>
              <a:lnSpc>
                <a:spcPts val="3499"/>
              </a:lnSpc>
            </a:pP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Giải Pháp: Tích Hợp Security Health Analytics:</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Sử dụng dịch vụ như Security Health Analytics của GCP để tự động phát hiện và cảnh báo về các vấn đề bảo mật.</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Cấu hình cảnh báo để nhận thông báo ngay khi có vấn đề liên quan đến bảo mật.</a:t>
            </a:r>
          </a:p>
          <a:p>
            <a:pPr>
              <a:lnSpc>
                <a:spcPts val="3499"/>
              </a:lnSpc>
            </a:pPr>
            <a:r>
              <a:rPr lang="en-US" sz="2499" b="1" i="1" dirty="0">
                <a:solidFill>
                  <a:srgbClr val="084C6E"/>
                </a:solidFill>
                <a:latin typeface="Arial" panose="020B0604020202020204" pitchFamily="34" charset="0"/>
              </a:rPr>
              <a:t>6. </a:t>
            </a:r>
            <a:r>
              <a:rPr lang="vi-VN" sz="2499" b="1" i="1" dirty="0">
                <a:solidFill>
                  <a:srgbClr val="084C6E"/>
                </a:solidFill>
                <a:latin typeface="Arial" panose="020B0604020202020204" pitchFamily="34" charset="0"/>
              </a:rPr>
              <a:t>Khó Khăn: Kiểm Soát Bảo Mật trong Cả Hai Môi Trường</a:t>
            </a:r>
          </a:p>
          <a:p>
            <a:pPr>
              <a:lnSpc>
                <a:spcPts val="3499"/>
              </a:lnSpc>
            </a:pPr>
            <a:r>
              <a:rPr lang="en-US" sz="2499" dirty="0">
                <a:solidFill>
                  <a:srgbClr val="084C6E"/>
                </a:solidFill>
                <a:latin typeface="Arial" panose="020B0604020202020204" pitchFamily="34" charset="0"/>
              </a:rPr>
              <a:t>	</a:t>
            </a:r>
            <a:r>
              <a:rPr lang="vi-VN" sz="2499" dirty="0">
                <a:solidFill>
                  <a:srgbClr val="084C6E"/>
                </a:solidFill>
                <a:latin typeface="Arial" panose="020B0604020202020204" pitchFamily="34" charset="0"/>
              </a:rPr>
              <a:t>Giải Pháp: Tạo Các Luật Tường Lửa và IAM Roles Thống Nhất:</a:t>
            </a:r>
            <a:endParaRPr lang="en-US" sz="2499" dirty="0">
              <a:solidFill>
                <a:srgbClr val="084C6E"/>
              </a:solidFill>
              <a:latin typeface="Arial" panose="020B0604020202020204" pitchFamily="34" charset="0"/>
            </a:endParaRP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Tạo các luật tường lửa và IAM Roles có thể sử dụng chung giữa GCP và AWS để đảm bảo sự đồng nhất trong quản lý bảo mật.</a:t>
            </a:r>
          </a:p>
          <a:p>
            <a:pPr marL="1257300" lvl="2"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Thực hiện kiểm tra định kỳ để đảm bảo rằng quy định và cấu hình bảo mật không bị phá vỡ.</a:t>
            </a:r>
          </a:p>
        </p:txBody>
      </p:sp>
    </p:spTree>
    <p:extLst>
      <p:ext uri="{BB962C8B-B14F-4D97-AF65-F5344CB8AC3E}">
        <p14:creationId xmlns:p14="http://schemas.microsoft.com/office/powerpoint/2010/main" val="2436875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FF061DC-3142-5A37-BCFF-F21B24A0276A}"/>
              </a:ext>
            </a:extLst>
          </p:cNvPr>
          <p:cNvGrpSpPr/>
          <p:nvPr/>
        </p:nvGrpSpPr>
        <p:grpSpPr>
          <a:xfrm>
            <a:off x="760972" y="573053"/>
            <a:ext cx="16801853" cy="9089715"/>
            <a:chOff x="0" y="0"/>
            <a:chExt cx="4001696" cy="2164897"/>
          </a:xfrm>
        </p:grpSpPr>
        <p:sp>
          <p:nvSpPr>
            <p:cNvPr id="3" name="Freeform 3">
              <a:extLst>
                <a:ext uri="{FF2B5EF4-FFF2-40B4-BE49-F238E27FC236}">
                  <a16:creationId xmlns:a16="http://schemas.microsoft.com/office/drawing/2014/main" id="{B8EBBB73-FED6-CC2F-BE08-A8DC910A6BFA}"/>
                </a:ext>
              </a:extLst>
            </p:cNvPr>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a:extLst>
                <a:ext uri="{FF2B5EF4-FFF2-40B4-BE49-F238E27FC236}">
                  <a16:creationId xmlns:a16="http://schemas.microsoft.com/office/drawing/2014/main" id="{716F0839-70C0-359B-1FC8-BF837EBBA5DF}"/>
                </a:ext>
              </a:extLst>
            </p:cNvPr>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AutoShape 5">
            <a:extLst>
              <a:ext uri="{FF2B5EF4-FFF2-40B4-BE49-F238E27FC236}">
                <a16:creationId xmlns:a16="http://schemas.microsoft.com/office/drawing/2014/main" id="{39DE2538-74D1-8281-E9F9-20B6566E3FAF}"/>
              </a:ext>
            </a:extLst>
          </p:cNvPr>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grpSp>
        <p:nvGrpSpPr>
          <p:cNvPr id="6" name="Group 6">
            <a:extLst>
              <a:ext uri="{FF2B5EF4-FFF2-40B4-BE49-F238E27FC236}">
                <a16:creationId xmlns:a16="http://schemas.microsoft.com/office/drawing/2014/main" id="{B3B4E462-8A95-FB9B-9F3B-E714C3DBB350}"/>
              </a:ext>
            </a:extLst>
          </p:cNvPr>
          <p:cNvGrpSpPr/>
          <p:nvPr/>
        </p:nvGrpSpPr>
        <p:grpSpPr>
          <a:xfrm>
            <a:off x="15887603" y="866082"/>
            <a:ext cx="1371697" cy="325235"/>
            <a:chOff x="0" y="0"/>
            <a:chExt cx="1828930" cy="433647"/>
          </a:xfrm>
        </p:grpSpPr>
        <p:grpSp>
          <p:nvGrpSpPr>
            <p:cNvPr id="7" name="Group 7">
              <a:extLst>
                <a:ext uri="{FF2B5EF4-FFF2-40B4-BE49-F238E27FC236}">
                  <a16:creationId xmlns:a16="http://schemas.microsoft.com/office/drawing/2014/main" id="{68C7B4D3-D185-FDBE-A067-4E28F5339A76}"/>
                </a:ext>
              </a:extLst>
            </p:cNvPr>
            <p:cNvGrpSpPr/>
            <p:nvPr/>
          </p:nvGrpSpPr>
          <p:grpSpPr>
            <a:xfrm>
              <a:off x="1395283" y="0"/>
              <a:ext cx="433647" cy="433647"/>
              <a:chOff x="0" y="0"/>
              <a:chExt cx="812800" cy="812800"/>
            </a:xfrm>
          </p:grpSpPr>
          <p:sp>
            <p:nvSpPr>
              <p:cNvPr id="14" name="Freeform 8">
                <a:extLst>
                  <a:ext uri="{FF2B5EF4-FFF2-40B4-BE49-F238E27FC236}">
                    <a16:creationId xmlns:a16="http://schemas.microsoft.com/office/drawing/2014/main" id="{971B30EE-932F-CBCE-5B51-B8D1D6EA834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5" name="TextBox 9">
                <a:extLst>
                  <a:ext uri="{FF2B5EF4-FFF2-40B4-BE49-F238E27FC236}">
                    <a16:creationId xmlns:a16="http://schemas.microsoft.com/office/drawing/2014/main" id="{B980ABEB-4398-76E1-7D3D-D41E2EC04185}"/>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8" name="Group 10">
              <a:extLst>
                <a:ext uri="{FF2B5EF4-FFF2-40B4-BE49-F238E27FC236}">
                  <a16:creationId xmlns:a16="http://schemas.microsoft.com/office/drawing/2014/main" id="{86E3F603-F9E4-980A-794A-0CB5C27C75BF}"/>
                </a:ext>
              </a:extLst>
            </p:cNvPr>
            <p:cNvGrpSpPr/>
            <p:nvPr/>
          </p:nvGrpSpPr>
          <p:grpSpPr>
            <a:xfrm>
              <a:off x="700483" y="0"/>
              <a:ext cx="433647" cy="433647"/>
              <a:chOff x="0" y="0"/>
              <a:chExt cx="812800" cy="812800"/>
            </a:xfrm>
          </p:grpSpPr>
          <p:sp>
            <p:nvSpPr>
              <p:cNvPr id="12" name="Freeform 11">
                <a:extLst>
                  <a:ext uri="{FF2B5EF4-FFF2-40B4-BE49-F238E27FC236}">
                    <a16:creationId xmlns:a16="http://schemas.microsoft.com/office/drawing/2014/main" id="{1E1B00CC-1A3F-A616-94EE-5F0E58C4DA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3" name="TextBox 12">
                <a:extLst>
                  <a:ext uri="{FF2B5EF4-FFF2-40B4-BE49-F238E27FC236}">
                    <a16:creationId xmlns:a16="http://schemas.microsoft.com/office/drawing/2014/main" id="{F8C886C5-E350-7142-1DBD-BEB17015F3C6}"/>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13">
              <a:extLst>
                <a:ext uri="{FF2B5EF4-FFF2-40B4-BE49-F238E27FC236}">
                  <a16:creationId xmlns:a16="http://schemas.microsoft.com/office/drawing/2014/main" id="{43DDAA85-1817-12DC-9450-DDB2F3A1ADD8}"/>
                </a:ext>
              </a:extLst>
            </p:cNvPr>
            <p:cNvGrpSpPr/>
            <p:nvPr/>
          </p:nvGrpSpPr>
          <p:grpSpPr>
            <a:xfrm>
              <a:off x="0" y="0"/>
              <a:ext cx="433647" cy="433647"/>
              <a:chOff x="0" y="0"/>
              <a:chExt cx="812800" cy="812800"/>
            </a:xfrm>
          </p:grpSpPr>
          <p:sp>
            <p:nvSpPr>
              <p:cNvPr id="10" name="Freeform 14">
                <a:extLst>
                  <a:ext uri="{FF2B5EF4-FFF2-40B4-BE49-F238E27FC236}">
                    <a16:creationId xmlns:a16="http://schemas.microsoft.com/office/drawing/2014/main" id="{973D0BE1-B087-1807-6A15-C738C6F9EC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5">
                <a:extLst>
                  <a:ext uri="{FF2B5EF4-FFF2-40B4-BE49-F238E27FC236}">
                    <a16:creationId xmlns:a16="http://schemas.microsoft.com/office/drawing/2014/main" id="{35F17921-30A5-3203-7558-F2E9972342C9}"/>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7" name="TextBox 17">
            <a:extLst>
              <a:ext uri="{FF2B5EF4-FFF2-40B4-BE49-F238E27FC236}">
                <a16:creationId xmlns:a16="http://schemas.microsoft.com/office/drawing/2014/main" id="{7630542B-89FA-59D3-CBEA-AE30A7B6426F}"/>
              </a:ext>
            </a:extLst>
          </p:cNvPr>
          <p:cNvSpPr txBox="1"/>
          <p:nvPr/>
        </p:nvSpPr>
        <p:spPr>
          <a:xfrm>
            <a:off x="1028700" y="809625"/>
            <a:ext cx="5159188" cy="428451"/>
          </a:xfrm>
          <a:prstGeom prst="rect">
            <a:avLst/>
          </a:prstGeom>
        </p:spPr>
        <p:txBody>
          <a:bodyPr lIns="0" tIns="0" rIns="0" bIns="0" rtlCol="0" anchor="t">
            <a:spAutoFit/>
          </a:bodyPr>
          <a:lstStyle/>
          <a:p>
            <a:pPr>
              <a:lnSpc>
                <a:spcPts val="3587"/>
              </a:lnSpc>
            </a:pPr>
            <a:r>
              <a:rPr lang="en-US" sz="2989" spc="-59" dirty="0">
                <a:solidFill>
                  <a:srgbClr val="084C6E"/>
                </a:solidFill>
                <a:latin typeface="Maven Pro Bold"/>
              </a:rPr>
              <a:t>5. </a:t>
            </a:r>
            <a:r>
              <a:rPr lang="en-US" sz="2989" spc="-59" dirty="0" err="1">
                <a:solidFill>
                  <a:srgbClr val="084C6E"/>
                </a:solidFill>
                <a:latin typeface="Maven Pro Bold"/>
              </a:rPr>
              <a:t>Kết</a:t>
            </a:r>
            <a:r>
              <a:rPr lang="en-US" sz="2989" spc="-59" dirty="0">
                <a:solidFill>
                  <a:srgbClr val="084C6E"/>
                </a:solidFill>
                <a:latin typeface="Maven Pro Bold"/>
              </a:rPr>
              <a:t> </a:t>
            </a:r>
            <a:r>
              <a:rPr lang="en-US" sz="2989" spc="-59" dirty="0" err="1">
                <a:solidFill>
                  <a:srgbClr val="084C6E"/>
                </a:solidFill>
                <a:latin typeface="Maven Pro Bold"/>
              </a:rPr>
              <a:t>quả</a:t>
            </a:r>
            <a:r>
              <a:rPr lang="en-US" sz="2989" spc="-59" dirty="0">
                <a:solidFill>
                  <a:srgbClr val="084C6E"/>
                </a:solidFill>
                <a:latin typeface="Maven Pro Bold"/>
              </a:rPr>
              <a:t> </a:t>
            </a:r>
            <a:r>
              <a:rPr lang="en-US" sz="2989" spc="-59" dirty="0" err="1">
                <a:solidFill>
                  <a:srgbClr val="084C6E"/>
                </a:solidFill>
                <a:latin typeface="Maven Pro Bold"/>
              </a:rPr>
              <a:t>và</a:t>
            </a:r>
            <a:r>
              <a:rPr lang="en-US" sz="2989" spc="-59" dirty="0">
                <a:solidFill>
                  <a:srgbClr val="084C6E"/>
                </a:solidFill>
                <a:latin typeface="Maven Pro Bold"/>
              </a:rPr>
              <a:t> </a:t>
            </a:r>
            <a:r>
              <a:rPr lang="en-US" sz="2989" spc="-59" dirty="0" err="1">
                <a:solidFill>
                  <a:srgbClr val="084C6E"/>
                </a:solidFill>
                <a:latin typeface="Maven Pro Bold"/>
              </a:rPr>
              <a:t>đánh</a:t>
            </a:r>
            <a:r>
              <a:rPr lang="en-US" sz="2989" spc="-59" dirty="0">
                <a:solidFill>
                  <a:srgbClr val="084C6E"/>
                </a:solidFill>
                <a:latin typeface="Maven Pro Bold"/>
              </a:rPr>
              <a:t> </a:t>
            </a:r>
            <a:r>
              <a:rPr lang="en-US" sz="2989" spc="-59" dirty="0" err="1">
                <a:solidFill>
                  <a:srgbClr val="084C6E"/>
                </a:solidFill>
                <a:latin typeface="Maven Pro Bold"/>
              </a:rPr>
              <a:t>giá</a:t>
            </a:r>
            <a:endParaRPr lang="en-US" sz="2989" spc="-59" dirty="0">
              <a:solidFill>
                <a:srgbClr val="084C6E"/>
              </a:solidFill>
              <a:latin typeface="Maven Pro Bold"/>
            </a:endParaRPr>
          </a:p>
        </p:txBody>
      </p:sp>
      <p:pic>
        <p:nvPicPr>
          <p:cNvPr id="22530" name="Picture 2">
            <a:extLst>
              <a:ext uri="{FF2B5EF4-FFF2-40B4-BE49-F238E27FC236}">
                <a16:creationId xmlns:a16="http://schemas.microsoft.com/office/drawing/2014/main" id="{37EED8A5-782D-790E-5F60-5E9FA5FC5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358" y="1508940"/>
            <a:ext cx="9220200" cy="552621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D747E99-E99A-DA12-B060-84A231FC14AC}"/>
              </a:ext>
            </a:extLst>
          </p:cNvPr>
          <p:cNvSpPr txBox="1"/>
          <p:nvPr/>
        </p:nvSpPr>
        <p:spPr>
          <a:xfrm>
            <a:off x="10210800" y="1734018"/>
            <a:ext cx="7316228" cy="4449167"/>
          </a:xfrm>
          <a:prstGeom prst="rect">
            <a:avLst/>
          </a:prstGeom>
        </p:spPr>
        <p:txBody>
          <a:bodyPr wrap="square" lIns="0" tIns="0" rIns="0" bIns="0" rtlCol="0" anchor="t">
            <a:spAutoFit/>
          </a:bodyPr>
          <a:lstStyle/>
          <a:p>
            <a:pPr marL="342900"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Các subnet trong VPC có thể kết nối được với nhau một cách dễ dàng.</a:t>
            </a:r>
          </a:p>
          <a:p>
            <a:pPr marL="342900"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Các quy tắc về tường lửa được cấu hình đúng, kết nối được với AWS trên cổng cho phép và chặn các kết nối còn lại.</a:t>
            </a:r>
          </a:p>
          <a:p>
            <a:pPr marL="342900"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Phân quyền truy cập đã được cung cấp đúng theo quy tắc của tối thiểu quyền cần thiết.</a:t>
            </a:r>
          </a:p>
          <a:p>
            <a:pPr marL="342900"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Flow Logs trả về được các thông tin chi tiết và chính xác về lưu lượng mạng, đồng thời cảnh báo khi xảy ra lỗi.</a:t>
            </a:r>
          </a:p>
        </p:txBody>
      </p:sp>
      <p:sp>
        <p:nvSpPr>
          <p:cNvPr id="21" name="TextBox 20">
            <a:extLst>
              <a:ext uri="{FF2B5EF4-FFF2-40B4-BE49-F238E27FC236}">
                <a16:creationId xmlns:a16="http://schemas.microsoft.com/office/drawing/2014/main" id="{06DA5D96-0DB5-421F-3183-F941530F862A}"/>
              </a:ext>
            </a:extLst>
          </p:cNvPr>
          <p:cNvSpPr txBox="1"/>
          <p:nvPr/>
        </p:nvSpPr>
        <p:spPr>
          <a:xfrm>
            <a:off x="914400" y="7035150"/>
            <a:ext cx="8382000" cy="2653803"/>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 Ưu điểm:</a:t>
            </a:r>
          </a:p>
          <a:p>
            <a:pPr marL="800100" lvl="1"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Tạo được VPC trên nền tảng GCP để lưu trữ dữ liệu và thực hiện chuyển đổi được dữ liệu với VPC trên AWS.</a:t>
            </a:r>
          </a:p>
          <a:p>
            <a:pPr marL="800100" lvl="1"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Thực hiện được một số biện pháp bảo mật cho đám mây riêng nhằm tránh sự tấn công hay mất dữ liệu</a:t>
            </a:r>
          </a:p>
        </p:txBody>
      </p:sp>
      <p:sp>
        <p:nvSpPr>
          <p:cNvPr id="22" name="TextBox 21">
            <a:extLst>
              <a:ext uri="{FF2B5EF4-FFF2-40B4-BE49-F238E27FC236}">
                <a16:creationId xmlns:a16="http://schemas.microsoft.com/office/drawing/2014/main" id="{CED92A2B-8E7C-022D-F78C-522A3DA00780}"/>
              </a:ext>
            </a:extLst>
          </p:cNvPr>
          <p:cNvSpPr txBox="1"/>
          <p:nvPr/>
        </p:nvSpPr>
        <p:spPr>
          <a:xfrm>
            <a:off x="9220200" y="7081045"/>
            <a:ext cx="8236460" cy="2653803"/>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 Nhược điểm: </a:t>
            </a:r>
          </a:p>
          <a:p>
            <a:pPr marL="800100" lvl="1"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Chưa khai thác được nhiều các dịch vụ mà GCP cung cấp.</a:t>
            </a:r>
          </a:p>
          <a:p>
            <a:pPr marL="800100" lvl="1" indent="-342900">
              <a:lnSpc>
                <a:spcPts val="3499"/>
              </a:lnSpc>
              <a:buFont typeface="Arial" panose="020B0604020202020204" pitchFamily="34" charset="0"/>
              <a:buChar char="•"/>
            </a:pPr>
            <a:r>
              <a:rPr lang="vi-VN" sz="2499" dirty="0">
                <a:solidFill>
                  <a:srgbClr val="084C6E"/>
                </a:solidFill>
                <a:latin typeface="Arial" panose="020B0604020202020204" pitchFamily="34" charset="0"/>
              </a:rPr>
              <a:t> Các biện pháp bảo mật còn ít, chưa linh hoạt. Nhiều dịch vụ bảo mật yêu cầu chi phí cao nhưng tài chính không đủ để trải nghiệm.</a:t>
            </a:r>
          </a:p>
        </p:txBody>
      </p:sp>
    </p:spTree>
    <p:extLst>
      <p:ext uri="{BB962C8B-B14F-4D97-AF65-F5344CB8AC3E}">
        <p14:creationId xmlns:p14="http://schemas.microsoft.com/office/powerpoint/2010/main" val="1101741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5EFFBCC-4D3C-1C61-42C7-105A17F453A1}"/>
              </a:ext>
            </a:extLst>
          </p:cNvPr>
          <p:cNvGrpSpPr/>
          <p:nvPr/>
        </p:nvGrpSpPr>
        <p:grpSpPr>
          <a:xfrm>
            <a:off x="717286" y="598642"/>
            <a:ext cx="16801853" cy="9089715"/>
            <a:chOff x="0" y="0"/>
            <a:chExt cx="4001696" cy="2164897"/>
          </a:xfrm>
        </p:grpSpPr>
        <p:sp>
          <p:nvSpPr>
            <p:cNvPr id="3" name="Freeform 3">
              <a:extLst>
                <a:ext uri="{FF2B5EF4-FFF2-40B4-BE49-F238E27FC236}">
                  <a16:creationId xmlns:a16="http://schemas.microsoft.com/office/drawing/2014/main" id="{258082B0-50E2-5DF9-9BDB-E226C67510C4}"/>
                </a:ext>
              </a:extLst>
            </p:cNvPr>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a:extLst>
                <a:ext uri="{FF2B5EF4-FFF2-40B4-BE49-F238E27FC236}">
                  <a16:creationId xmlns:a16="http://schemas.microsoft.com/office/drawing/2014/main" id="{D7B50DBF-3D75-752B-0B86-3EFFBBF0DDD6}"/>
                </a:ext>
              </a:extLst>
            </p:cNvPr>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AutoShape 5">
            <a:extLst>
              <a:ext uri="{FF2B5EF4-FFF2-40B4-BE49-F238E27FC236}">
                <a16:creationId xmlns:a16="http://schemas.microsoft.com/office/drawing/2014/main" id="{BD97A110-0B4D-3085-7888-CC675F0F29F2}"/>
              </a:ext>
            </a:extLst>
          </p:cNvPr>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grpSp>
        <p:nvGrpSpPr>
          <p:cNvPr id="6" name="Group 6">
            <a:extLst>
              <a:ext uri="{FF2B5EF4-FFF2-40B4-BE49-F238E27FC236}">
                <a16:creationId xmlns:a16="http://schemas.microsoft.com/office/drawing/2014/main" id="{59B73BCC-5D68-B9CB-DAE1-CA4E84C03A69}"/>
              </a:ext>
            </a:extLst>
          </p:cNvPr>
          <p:cNvGrpSpPr/>
          <p:nvPr/>
        </p:nvGrpSpPr>
        <p:grpSpPr>
          <a:xfrm>
            <a:off x="15887603" y="866082"/>
            <a:ext cx="1371697" cy="325235"/>
            <a:chOff x="0" y="0"/>
            <a:chExt cx="1828930" cy="433647"/>
          </a:xfrm>
        </p:grpSpPr>
        <p:grpSp>
          <p:nvGrpSpPr>
            <p:cNvPr id="7" name="Group 7">
              <a:extLst>
                <a:ext uri="{FF2B5EF4-FFF2-40B4-BE49-F238E27FC236}">
                  <a16:creationId xmlns:a16="http://schemas.microsoft.com/office/drawing/2014/main" id="{1836A9AB-9A28-5F53-742C-E5A6D3371C7C}"/>
                </a:ext>
              </a:extLst>
            </p:cNvPr>
            <p:cNvGrpSpPr/>
            <p:nvPr/>
          </p:nvGrpSpPr>
          <p:grpSpPr>
            <a:xfrm>
              <a:off x="1395283" y="0"/>
              <a:ext cx="433647" cy="433647"/>
              <a:chOff x="0" y="0"/>
              <a:chExt cx="812800" cy="812800"/>
            </a:xfrm>
          </p:grpSpPr>
          <p:sp>
            <p:nvSpPr>
              <p:cNvPr id="14" name="Freeform 8">
                <a:extLst>
                  <a:ext uri="{FF2B5EF4-FFF2-40B4-BE49-F238E27FC236}">
                    <a16:creationId xmlns:a16="http://schemas.microsoft.com/office/drawing/2014/main" id="{76DC2D7E-E86B-1537-5EBD-1E787ADF798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5" name="TextBox 9">
                <a:extLst>
                  <a:ext uri="{FF2B5EF4-FFF2-40B4-BE49-F238E27FC236}">
                    <a16:creationId xmlns:a16="http://schemas.microsoft.com/office/drawing/2014/main" id="{DA809FA8-BD24-6DDA-8AE6-B065D7FC2242}"/>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8" name="Group 10">
              <a:extLst>
                <a:ext uri="{FF2B5EF4-FFF2-40B4-BE49-F238E27FC236}">
                  <a16:creationId xmlns:a16="http://schemas.microsoft.com/office/drawing/2014/main" id="{A2248156-8F17-2917-6769-6B23325DC273}"/>
                </a:ext>
              </a:extLst>
            </p:cNvPr>
            <p:cNvGrpSpPr/>
            <p:nvPr/>
          </p:nvGrpSpPr>
          <p:grpSpPr>
            <a:xfrm>
              <a:off x="700483" y="0"/>
              <a:ext cx="433647" cy="433647"/>
              <a:chOff x="0" y="0"/>
              <a:chExt cx="812800" cy="812800"/>
            </a:xfrm>
          </p:grpSpPr>
          <p:sp>
            <p:nvSpPr>
              <p:cNvPr id="12" name="Freeform 11">
                <a:extLst>
                  <a:ext uri="{FF2B5EF4-FFF2-40B4-BE49-F238E27FC236}">
                    <a16:creationId xmlns:a16="http://schemas.microsoft.com/office/drawing/2014/main" id="{EB3A6A9B-F332-F453-034D-4E7BB78A6C6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3" name="TextBox 12">
                <a:extLst>
                  <a:ext uri="{FF2B5EF4-FFF2-40B4-BE49-F238E27FC236}">
                    <a16:creationId xmlns:a16="http://schemas.microsoft.com/office/drawing/2014/main" id="{118D6C05-9BCD-8DB2-6CD7-CA4595D9D6AA}"/>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9" name="Group 13">
              <a:extLst>
                <a:ext uri="{FF2B5EF4-FFF2-40B4-BE49-F238E27FC236}">
                  <a16:creationId xmlns:a16="http://schemas.microsoft.com/office/drawing/2014/main" id="{B7C9D491-7417-57EC-30A6-1063D18DCC41}"/>
                </a:ext>
              </a:extLst>
            </p:cNvPr>
            <p:cNvGrpSpPr/>
            <p:nvPr/>
          </p:nvGrpSpPr>
          <p:grpSpPr>
            <a:xfrm>
              <a:off x="0" y="0"/>
              <a:ext cx="433647" cy="433647"/>
              <a:chOff x="0" y="0"/>
              <a:chExt cx="812800" cy="812800"/>
            </a:xfrm>
          </p:grpSpPr>
          <p:sp>
            <p:nvSpPr>
              <p:cNvPr id="10" name="Freeform 14">
                <a:extLst>
                  <a:ext uri="{FF2B5EF4-FFF2-40B4-BE49-F238E27FC236}">
                    <a16:creationId xmlns:a16="http://schemas.microsoft.com/office/drawing/2014/main" id="{B39C2B5B-6CF4-6667-7180-ECD382E64C2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5">
                <a:extLst>
                  <a:ext uri="{FF2B5EF4-FFF2-40B4-BE49-F238E27FC236}">
                    <a16:creationId xmlns:a16="http://schemas.microsoft.com/office/drawing/2014/main" id="{D8615819-72D5-C152-E5B0-59A92FE5D221}"/>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7" name="TextBox 17">
            <a:extLst>
              <a:ext uri="{FF2B5EF4-FFF2-40B4-BE49-F238E27FC236}">
                <a16:creationId xmlns:a16="http://schemas.microsoft.com/office/drawing/2014/main" id="{0CF7954E-2048-DB71-9FE2-1D4CC3ED52A7}"/>
              </a:ext>
            </a:extLst>
          </p:cNvPr>
          <p:cNvSpPr txBox="1"/>
          <p:nvPr/>
        </p:nvSpPr>
        <p:spPr>
          <a:xfrm>
            <a:off x="1028700" y="809625"/>
            <a:ext cx="7886700" cy="428451"/>
          </a:xfrm>
          <a:prstGeom prst="rect">
            <a:avLst/>
          </a:prstGeom>
        </p:spPr>
        <p:txBody>
          <a:bodyPr wrap="square" lIns="0" tIns="0" rIns="0" bIns="0" rtlCol="0" anchor="t">
            <a:spAutoFit/>
          </a:bodyPr>
          <a:lstStyle/>
          <a:p>
            <a:pPr>
              <a:lnSpc>
                <a:spcPts val="3587"/>
              </a:lnSpc>
            </a:pPr>
            <a:r>
              <a:rPr lang="en-US" sz="2989" spc="-59" dirty="0">
                <a:solidFill>
                  <a:srgbClr val="084C6E"/>
                </a:solidFill>
                <a:latin typeface="Maven Pro Bold"/>
              </a:rPr>
              <a:t>6. </a:t>
            </a:r>
            <a:r>
              <a:rPr lang="en-US" sz="2989" spc="-59" dirty="0" err="1">
                <a:solidFill>
                  <a:srgbClr val="084C6E"/>
                </a:solidFill>
                <a:latin typeface="Maven Pro Bold"/>
              </a:rPr>
              <a:t>Phân</a:t>
            </a:r>
            <a:r>
              <a:rPr lang="en-US" sz="2989" spc="-59" dirty="0">
                <a:solidFill>
                  <a:srgbClr val="084C6E"/>
                </a:solidFill>
                <a:latin typeface="Maven Pro Bold"/>
              </a:rPr>
              <a:t> </a:t>
            </a:r>
            <a:r>
              <a:rPr lang="en-US" sz="2989" spc="-59" dirty="0" err="1">
                <a:solidFill>
                  <a:srgbClr val="084C6E"/>
                </a:solidFill>
                <a:latin typeface="Maven Pro Bold"/>
              </a:rPr>
              <a:t>tích</a:t>
            </a:r>
            <a:r>
              <a:rPr lang="en-US" sz="2989" spc="-59" dirty="0">
                <a:solidFill>
                  <a:srgbClr val="084C6E"/>
                </a:solidFill>
                <a:latin typeface="Maven Pro Bold"/>
              </a:rPr>
              <a:t> </a:t>
            </a:r>
            <a:r>
              <a:rPr lang="en-US" sz="2989" spc="-59" dirty="0" err="1">
                <a:solidFill>
                  <a:srgbClr val="084C6E"/>
                </a:solidFill>
                <a:latin typeface="Maven Pro Bold"/>
              </a:rPr>
              <a:t>dịch</a:t>
            </a:r>
            <a:r>
              <a:rPr lang="en-US" sz="2989" spc="-59" dirty="0">
                <a:solidFill>
                  <a:srgbClr val="084C6E"/>
                </a:solidFill>
                <a:latin typeface="Maven Pro Bold"/>
              </a:rPr>
              <a:t> </a:t>
            </a:r>
            <a:r>
              <a:rPr lang="en-US" sz="2989" spc="-59" dirty="0" err="1">
                <a:solidFill>
                  <a:srgbClr val="084C6E"/>
                </a:solidFill>
                <a:latin typeface="Maven Pro Bold"/>
              </a:rPr>
              <a:t>vụ</a:t>
            </a:r>
            <a:r>
              <a:rPr lang="en-US" sz="2989" spc="-59" dirty="0">
                <a:solidFill>
                  <a:srgbClr val="084C6E"/>
                </a:solidFill>
                <a:latin typeface="Maven Pro Bold"/>
              </a:rPr>
              <a:t> </a:t>
            </a:r>
            <a:r>
              <a:rPr lang="en-US" sz="2989" spc="-59" dirty="0" err="1">
                <a:solidFill>
                  <a:srgbClr val="084C6E"/>
                </a:solidFill>
                <a:latin typeface="Maven Pro Bold"/>
              </a:rPr>
              <a:t>và</a:t>
            </a:r>
            <a:r>
              <a:rPr lang="en-US" sz="2989" spc="-59" dirty="0">
                <a:solidFill>
                  <a:srgbClr val="084C6E"/>
                </a:solidFill>
                <a:latin typeface="Maven Pro Bold"/>
              </a:rPr>
              <a:t> </a:t>
            </a:r>
            <a:r>
              <a:rPr lang="en-US" sz="2989" spc="-59" dirty="0" err="1">
                <a:solidFill>
                  <a:srgbClr val="084C6E"/>
                </a:solidFill>
                <a:latin typeface="Maven Pro Bold"/>
              </a:rPr>
              <a:t>công</a:t>
            </a:r>
            <a:r>
              <a:rPr lang="en-US" sz="2989" spc="-59" dirty="0">
                <a:solidFill>
                  <a:srgbClr val="084C6E"/>
                </a:solidFill>
                <a:latin typeface="Maven Pro Bold"/>
              </a:rPr>
              <a:t> </a:t>
            </a:r>
            <a:r>
              <a:rPr lang="en-US" sz="2989" spc="-59" dirty="0" err="1">
                <a:solidFill>
                  <a:srgbClr val="084C6E"/>
                </a:solidFill>
                <a:latin typeface="Maven Pro Bold"/>
              </a:rPr>
              <a:t>nghệ</a:t>
            </a:r>
            <a:r>
              <a:rPr lang="en-US" sz="2989" spc="-59" dirty="0">
                <a:solidFill>
                  <a:srgbClr val="084C6E"/>
                </a:solidFill>
                <a:latin typeface="Maven Pro Bold"/>
              </a:rPr>
              <a:t> Cloud</a:t>
            </a:r>
          </a:p>
        </p:txBody>
      </p:sp>
      <p:pic>
        <p:nvPicPr>
          <p:cNvPr id="25602" name="Picture 2">
            <a:extLst>
              <a:ext uri="{FF2B5EF4-FFF2-40B4-BE49-F238E27FC236}">
                <a16:creationId xmlns:a16="http://schemas.microsoft.com/office/drawing/2014/main" id="{FD3EEBF6-8B88-7B17-B295-C2EA82D9F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99" y="2659243"/>
            <a:ext cx="11391802" cy="67364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7AEFF0-7123-177A-7F92-791CFAC1C5D3}"/>
              </a:ext>
            </a:extLst>
          </p:cNvPr>
          <p:cNvSpPr txBox="1"/>
          <p:nvPr/>
        </p:nvSpPr>
        <p:spPr>
          <a:xfrm>
            <a:off x="3448099" y="1692311"/>
            <a:ext cx="11406009" cy="858440"/>
          </a:xfrm>
          <a:prstGeom prst="rect">
            <a:avLst/>
          </a:prstGeom>
        </p:spPr>
        <p:txBody>
          <a:bodyPr wrap="square" lIns="0" tIns="0" rIns="0" bIns="0" rtlCol="0" anchor="t">
            <a:spAutoFit/>
          </a:bodyPr>
          <a:lstStyle/>
          <a:p>
            <a:pPr>
              <a:lnSpc>
                <a:spcPts val="3499"/>
              </a:lnSpc>
            </a:pPr>
            <a:r>
              <a:rPr lang="vi-VN" sz="2499" dirty="0">
                <a:solidFill>
                  <a:srgbClr val="084C6E"/>
                </a:solidFill>
                <a:latin typeface="Arial" panose="020B0604020202020204" pitchFamily="34" charset="0"/>
              </a:rPr>
              <a:t>Do sử dụng free trial nên những chi phí phát sinh sẽ tự động trừ vào 300$ được cấp miễn phí</a:t>
            </a:r>
          </a:p>
        </p:txBody>
      </p:sp>
    </p:spTree>
    <p:extLst>
      <p:ext uri="{BB962C8B-B14F-4D97-AF65-F5344CB8AC3E}">
        <p14:creationId xmlns:p14="http://schemas.microsoft.com/office/powerpoint/2010/main" val="2462681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E3D1B9C-43AA-E582-2F26-861C054311AE}"/>
              </a:ext>
            </a:extLst>
          </p:cNvPr>
          <p:cNvGrpSpPr/>
          <p:nvPr/>
        </p:nvGrpSpPr>
        <p:grpSpPr>
          <a:xfrm>
            <a:off x="768861" y="647700"/>
            <a:ext cx="16801853" cy="9089715"/>
            <a:chOff x="0" y="0"/>
            <a:chExt cx="4001696" cy="2164897"/>
          </a:xfrm>
        </p:grpSpPr>
        <p:sp>
          <p:nvSpPr>
            <p:cNvPr id="3" name="Freeform 3">
              <a:extLst>
                <a:ext uri="{FF2B5EF4-FFF2-40B4-BE49-F238E27FC236}">
                  <a16:creationId xmlns:a16="http://schemas.microsoft.com/office/drawing/2014/main" id="{352098BD-1595-A0B5-40CB-B5CC377B1054}"/>
                </a:ext>
              </a:extLst>
            </p:cNvPr>
            <p:cNvSpPr/>
            <p:nvPr/>
          </p:nvSpPr>
          <p:spPr>
            <a:xfrm>
              <a:off x="0" y="0"/>
              <a:ext cx="4001696" cy="2164897"/>
            </a:xfrm>
            <a:custGeom>
              <a:avLst/>
              <a:gdLst/>
              <a:ahLst/>
              <a:cxnLst/>
              <a:rect l="l" t="t" r="r" b="b"/>
              <a:pathLst>
                <a:path w="4001696" h="2164897">
                  <a:moveTo>
                    <a:pt x="5069" y="0"/>
                  </a:moveTo>
                  <a:lnTo>
                    <a:pt x="3996628" y="0"/>
                  </a:lnTo>
                  <a:cubicBezTo>
                    <a:pt x="3999427" y="0"/>
                    <a:pt x="4001696" y="2269"/>
                    <a:pt x="4001696" y="5069"/>
                  </a:cubicBezTo>
                  <a:lnTo>
                    <a:pt x="4001696" y="2159828"/>
                  </a:lnTo>
                  <a:cubicBezTo>
                    <a:pt x="4001696" y="2162628"/>
                    <a:pt x="3999427" y="2164897"/>
                    <a:pt x="3996628" y="2164897"/>
                  </a:cubicBezTo>
                  <a:lnTo>
                    <a:pt x="5069" y="2164897"/>
                  </a:lnTo>
                  <a:cubicBezTo>
                    <a:pt x="2269" y="2164897"/>
                    <a:pt x="0" y="2162628"/>
                    <a:pt x="0" y="2159828"/>
                  </a:cubicBezTo>
                  <a:lnTo>
                    <a:pt x="0" y="5069"/>
                  </a:lnTo>
                  <a:cubicBezTo>
                    <a:pt x="0" y="2269"/>
                    <a:pt x="2269" y="0"/>
                    <a:pt x="5069" y="0"/>
                  </a:cubicBezTo>
                  <a:close/>
                </a:path>
              </a:pathLst>
            </a:custGeom>
            <a:solidFill>
              <a:srgbClr val="000000">
                <a:alpha val="0"/>
              </a:srgbClr>
            </a:solidFill>
            <a:ln w="19050" cap="sq">
              <a:solidFill>
                <a:srgbClr val="084C6E"/>
              </a:solidFill>
              <a:prstDash val="solid"/>
              <a:miter/>
            </a:ln>
          </p:spPr>
        </p:sp>
        <p:sp>
          <p:nvSpPr>
            <p:cNvPr id="4" name="TextBox 4">
              <a:extLst>
                <a:ext uri="{FF2B5EF4-FFF2-40B4-BE49-F238E27FC236}">
                  <a16:creationId xmlns:a16="http://schemas.microsoft.com/office/drawing/2014/main" id="{1748433C-C85E-DA4C-215B-06E213E4C624}"/>
                </a:ext>
              </a:extLst>
            </p:cNvPr>
            <p:cNvSpPr txBox="1"/>
            <p:nvPr/>
          </p:nvSpPr>
          <p:spPr>
            <a:xfrm>
              <a:off x="0" y="-47625"/>
              <a:ext cx="4001696" cy="2212522"/>
            </a:xfrm>
            <a:prstGeom prst="rect">
              <a:avLst/>
            </a:prstGeom>
          </p:spPr>
          <p:txBody>
            <a:bodyPr lIns="50800" tIns="50800" rIns="50800" bIns="50800" rtlCol="0" anchor="ctr"/>
            <a:lstStyle/>
            <a:p>
              <a:pPr algn="ctr">
                <a:lnSpc>
                  <a:spcPts val="2590"/>
                </a:lnSpc>
              </a:pPr>
              <a:endParaRPr/>
            </a:p>
          </p:txBody>
        </p:sp>
      </p:grpSp>
      <p:sp>
        <p:nvSpPr>
          <p:cNvPr id="5" name="TextBox 5">
            <a:extLst>
              <a:ext uri="{FF2B5EF4-FFF2-40B4-BE49-F238E27FC236}">
                <a16:creationId xmlns:a16="http://schemas.microsoft.com/office/drawing/2014/main" id="{D1D438A6-2D1B-B1EB-7837-0AC64EEA1579}"/>
              </a:ext>
            </a:extLst>
          </p:cNvPr>
          <p:cNvSpPr txBox="1"/>
          <p:nvPr/>
        </p:nvSpPr>
        <p:spPr>
          <a:xfrm>
            <a:off x="1517035" y="2343887"/>
            <a:ext cx="14638190" cy="695325"/>
          </a:xfrm>
          <a:prstGeom prst="rect">
            <a:avLst/>
          </a:prstGeom>
        </p:spPr>
        <p:txBody>
          <a:bodyPr lIns="0" tIns="0" rIns="0" bIns="0" rtlCol="0" anchor="t">
            <a:spAutoFit/>
          </a:bodyPr>
          <a:lstStyle/>
          <a:p>
            <a:pPr algn="ctr">
              <a:lnSpc>
                <a:spcPts val="5400"/>
              </a:lnSpc>
              <a:spcBef>
                <a:spcPct val="0"/>
              </a:spcBef>
            </a:pPr>
            <a:r>
              <a:rPr lang="en-US" sz="4500" dirty="0" err="1">
                <a:solidFill>
                  <a:srgbClr val="084C6E"/>
                </a:solidFill>
                <a:latin typeface="Maven Pro Bold"/>
              </a:rPr>
              <a:t>Tổng</a:t>
            </a:r>
            <a:r>
              <a:rPr lang="en-US" sz="4500" dirty="0">
                <a:solidFill>
                  <a:srgbClr val="084C6E"/>
                </a:solidFill>
                <a:latin typeface="Maven Pro Bold"/>
              </a:rPr>
              <a:t> </a:t>
            </a:r>
            <a:r>
              <a:rPr lang="en-US" sz="4500" dirty="0" err="1">
                <a:solidFill>
                  <a:srgbClr val="084C6E"/>
                </a:solidFill>
                <a:latin typeface="Maven Pro Bold"/>
              </a:rPr>
              <a:t>kết</a:t>
            </a:r>
            <a:endParaRPr lang="en-US" sz="4500" dirty="0">
              <a:solidFill>
                <a:srgbClr val="084C6E"/>
              </a:solidFill>
              <a:latin typeface="Maven Pro Bold"/>
            </a:endParaRPr>
          </a:p>
        </p:txBody>
      </p:sp>
      <p:sp>
        <p:nvSpPr>
          <p:cNvPr id="6" name="TextBox 6">
            <a:extLst>
              <a:ext uri="{FF2B5EF4-FFF2-40B4-BE49-F238E27FC236}">
                <a16:creationId xmlns:a16="http://schemas.microsoft.com/office/drawing/2014/main" id="{03CBD71A-8790-8B99-9F60-16E9C3EF6872}"/>
              </a:ext>
            </a:extLst>
          </p:cNvPr>
          <p:cNvSpPr txBox="1"/>
          <p:nvPr/>
        </p:nvSpPr>
        <p:spPr>
          <a:xfrm>
            <a:off x="3352800" y="3467100"/>
            <a:ext cx="11887200" cy="5254387"/>
          </a:xfrm>
          <a:prstGeom prst="rect">
            <a:avLst/>
          </a:prstGeom>
        </p:spPr>
        <p:txBody>
          <a:bodyPr wrap="square" lIns="0" tIns="0" rIns="0" bIns="0" rtlCol="0" anchor="t">
            <a:spAutoFit/>
          </a:bodyPr>
          <a:lstStyle/>
          <a:p>
            <a:pPr marL="799987" lvl="1" indent="-457200">
              <a:lnSpc>
                <a:spcPts val="4572"/>
              </a:lnSpc>
              <a:buFont typeface="Arial" panose="020B0604020202020204" pitchFamily="34" charset="0"/>
              <a:buChar char="•"/>
            </a:pPr>
            <a:r>
              <a:rPr lang="en-US" sz="3175" dirty="0" err="1">
                <a:solidFill>
                  <a:srgbClr val="084C6E"/>
                </a:solidFill>
                <a:latin typeface="Arial" panose="020B0604020202020204" pitchFamily="34" charset="0"/>
              </a:rPr>
              <a:t>Xây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dựng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thành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công</a:t>
            </a:r>
            <a:r>
              <a:rPr lang="en-US" sz="3175" dirty="0">
                <a:solidFill>
                  <a:srgbClr val="084C6E"/>
                </a:solidFill>
                <a:latin typeface="Arial" panose="020B0604020202020204" pitchFamily="34" charset="0"/>
              </a:rPr>
              <a:t> VPC </a:t>
            </a:r>
            <a:r>
              <a:rPr lang="en-US" sz="3175" dirty="0" err="1">
                <a:solidFill>
                  <a:srgbClr val="084C6E"/>
                </a:solidFill>
                <a:latin typeface="Arial" panose="020B0604020202020204" pitchFamily="34" charset="0"/>
              </a:rPr>
              <a:t>trên</a:t>
            </a:r>
            <a:r>
              <a:rPr lang="en-US" sz="3175" dirty="0">
                <a:solidFill>
                  <a:srgbClr val="084C6E"/>
                </a:solidFill>
                <a:latin typeface="Arial" panose="020B0604020202020204" pitchFamily="34" charset="0"/>
              </a:rPr>
              <a:t> GCP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nối</a:t>
            </a:r>
            <a:r>
              <a:rPr lang="en-US" sz="3175" dirty="0">
                <a:solidFill>
                  <a:srgbClr val="084C6E"/>
                </a:solidFill>
                <a:latin typeface="Arial" panose="020B0604020202020204" pitchFamily="34" charset="0"/>
              </a:rPr>
              <a:t> VPN </a:t>
            </a:r>
            <a:r>
              <a:rPr lang="en-US" sz="3175" dirty="0" err="1">
                <a:solidFill>
                  <a:srgbClr val="084C6E"/>
                </a:solidFill>
                <a:latin typeface="Arial" panose="020B0604020202020204" pitchFamily="34" charset="0"/>
              </a:rPr>
              <a:t>với</a:t>
            </a:r>
            <a:r>
              <a:rPr lang="en-US" sz="3175" dirty="0">
                <a:solidFill>
                  <a:srgbClr val="084C6E"/>
                </a:solidFill>
                <a:latin typeface="Arial" panose="020B0604020202020204" pitchFamily="34" charset="0"/>
              </a:rPr>
              <a:t> VPC </a:t>
            </a:r>
            <a:r>
              <a:rPr lang="en-US" sz="3175" dirty="0" err="1">
                <a:solidFill>
                  <a:srgbClr val="084C6E"/>
                </a:solidFill>
                <a:latin typeface="Arial" panose="020B0604020202020204" pitchFamily="34" charset="0"/>
              </a:rPr>
              <a:t>trên</a:t>
            </a:r>
            <a:r>
              <a:rPr lang="en-US" sz="3175" dirty="0">
                <a:solidFill>
                  <a:srgbClr val="084C6E"/>
                </a:solidFill>
                <a:latin typeface="Arial" panose="020B0604020202020204" pitchFamily="34" charset="0"/>
              </a:rPr>
              <a:t> AWS </a:t>
            </a:r>
            <a:r>
              <a:rPr lang="en-US" sz="3175" dirty="0" err="1">
                <a:solidFill>
                  <a:srgbClr val="084C6E"/>
                </a:solidFill>
                <a:latin typeface="Arial" panose="020B0604020202020204" pitchFamily="34" charset="0"/>
              </a:rPr>
              <a:t>tạo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thành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một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đám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mây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lai</a:t>
            </a:r>
            <a:r>
              <a:rPr lang="en-US" sz="3175" dirty="0">
                <a:solidFill>
                  <a:srgbClr val="084C6E"/>
                </a:solidFill>
                <a:latin typeface="Arial" panose="020B0604020202020204" pitchFamily="34" charset="0"/>
              </a:rPr>
              <a:t>.</a:t>
            </a:r>
          </a:p>
          <a:p>
            <a:pPr marL="799987" lvl="1" indent="-457200">
              <a:lnSpc>
                <a:spcPts val="4572"/>
              </a:lnSpc>
              <a:buFont typeface="Arial" panose="020B0604020202020204" pitchFamily="34" charset="0"/>
              <a:buChar char="•"/>
            </a:pPr>
            <a:r>
              <a:rPr lang="en-US" sz="3175" dirty="0" err="1">
                <a:solidFill>
                  <a:srgbClr val="084C6E"/>
                </a:solidFill>
                <a:latin typeface="Arial" panose="020B0604020202020204" pitchFamily="34" charset="0"/>
              </a:rPr>
              <a:t>Thực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hiện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được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biện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pháp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bảo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mật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thường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xuyên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như</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thiết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lập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quy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tắt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tường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lửa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phân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quyền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truy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cập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bật</a:t>
            </a:r>
            <a:r>
              <a:rPr lang="en-US" sz="3175" dirty="0">
                <a:solidFill>
                  <a:srgbClr val="084C6E"/>
                </a:solidFill>
                <a:latin typeface="Arial" panose="020B0604020202020204" pitchFamily="34" charset="0"/>
              </a:rPr>
              <a:t> Flow logs </a:t>
            </a:r>
            <a:r>
              <a:rPr lang="en-US" sz="3175" dirty="0" err="1">
                <a:solidFill>
                  <a:srgbClr val="084C6E"/>
                </a:solidFill>
                <a:latin typeface="Arial" panose="020B0604020202020204" pitchFamily="34" charset="0"/>
              </a:rPr>
              <a:t>theo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dõi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quá</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trình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hoạt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động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sử</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dụng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linh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hoạt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dịch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vụ</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bảo</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mật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như</a:t>
            </a:r>
            <a:r>
              <a:rPr lang="en-US" sz="3175" dirty="0">
                <a:solidFill>
                  <a:srgbClr val="084C6E"/>
                </a:solidFill>
                <a:latin typeface="Arial" panose="020B0604020202020204" pitchFamily="34" charset="0"/>
              </a:rPr>
              <a:t> Security Health Analytics </a:t>
            </a:r>
            <a:r>
              <a:rPr lang="en-US" sz="3175" dirty="0" err="1">
                <a:solidFill>
                  <a:srgbClr val="084C6E"/>
                </a:solidFill>
                <a:latin typeface="Arial" panose="020B0604020202020204" pitchFamily="34" charset="0"/>
              </a:rPr>
              <a:t>để</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kịp</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thời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phát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hiện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các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nguy</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hiểm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tiến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hành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sửa</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chữa</a:t>
            </a:r>
            <a:r>
              <a:rPr lang="en-US" sz="3175" dirty="0">
                <a:solidFill>
                  <a:srgbClr val="084C6E"/>
                </a:solidFill>
                <a:latin typeface="Arial" panose="020B0604020202020204" pitchFamily="34" charset="0"/>
              </a:rPr>
              <a:t>.</a:t>
            </a:r>
          </a:p>
          <a:p>
            <a:pPr marL="799987" lvl="1" indent="-457200">
              <a:lnSpc>
                <a:spcPts val="4572"/>
              </a:lnSpc>
              <a:buFont typeface="Arial" panose="020B0604020202020204" pitchFamily="34" charset="0"/>
              <a:buChar char="•"/>
            </a:pPr>
            <a:r>
              <a:rPr lang="en-US" sz="3175" dirty="0" err="1">
                <a:solidFill>
                  <a:srgbClr val="084C6E"/>
                </a:solidFill>
                <a:latin typeface="Arial" panose="020B0604020202020204" pitchFamily="34" charset="0"/>
              </a:rPr>
              <a:t>Tạo</a:t>
            </a:r>
            <a:r>
              <a:rPr lang="en-US" sz="3175" dirty="0">
                <a:solidFill>
                  <a:srgbClr val="084C6E"/>
                </a:solidFill>
                <a:latin typeface="Arial" panose="020B0604020202020204" pitchFamily="34" charset="0"/>
              </a:rPr>
              <a:t> ra </a:t>
            </a:r>
            <a:r>
              <a:rPr lang="en-US" sz="3175" dirty="0" err="1">
                <a:solidFill>
                  <a:srgbClr val="084C6E"/>
                </a:solidFill>
                <a:latin typeface="Arial" panose="020B0604020202020204" pitchFamily="34" charset="0"/>
              </a:rPr>
              <a:t>được</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một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môi</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trường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đám</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mây</a:t>
            </a:r>
            <a:r>
              <a:rPr lang="en-US" sz="3175" dirty="0">
                <a:solidFill>
                  <a:srgbClr val="084C6E"/>
                </a:solidFill>
                <a:latin typeface="Arial" panose="020B0604020202020204" pitchFamily="34" charset="0"/>
              </a:rPr>
              <a:t> an </a:t>
            </a:r>
            <a:r>
              <a:rPr lang="en-US" sz="3175" dirty="0" err="1">
                <a:solidFill>
                  <a:srgbClr val="084C6E"/>
                </a:solidFill>
                <a:latin typeface="Arial" panose="020B0604020202020204" pitchFamily="34" charset="0"/>
              </a:rPr>
              <a:t>toàn</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linh</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hoạt</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và</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có</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khả</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năng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mở</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rộng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trong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tương</a:t>
            </a:r>
            <a:r>
              <a:rPr lang="en-US" sz="3175" dirty="0">
                <a:solidFill>
                  <a:srgbClr val="084C6E"/>
                </a:solidFill>
                <a:latin typeface="Arial" panose="020B0604020202020204" pitchFamily="34" charset="0"/>
              </a:rPr>
              <a:t> </a:t>
            </a:r>
            <a:r>
              <a:rPr lang="en-US" sz="3175" dirty="0" err="1">
                <a:solidFill>
                  <a:srgbClr val="084C6E"/>
                </a:solidFill>
                <a:latin typeface="Arial" panose="020B0604020202020204" pitchFamily="34" charset="0"/>
              </a:rPr>
              <a:t>lai</a:t>
            </a:r>
            <a:r>
              <a:rPr lang="en-US" sz="3175" dirty="0">
                <a:solidFill>
                  <a:srgbClr val="084C6E"/>
                </a:solidFill>
                <a:latin typeface="Arial" panose="020B0604020202020204" pitchFamily="34" charset="0"/>
              </a:rPr>
              <a:t>.</a:t>
            </a:r>
            <a:endParaRPr lang="vi-VN" sz="3175" dirty="0">
              <a:solidFill>
                <a:srgbClr val="084C6E"/>
              </a:solidFill>
              <a:latin typeface="Arial" panose="020B0604020202020204" pitchFamily="34" charset="0"/>
            </a:endParaRPr>
          </a:p>
        </p:txBody>
      </p:sp>
      <p:sp>
        <p:nvSpPr>
          <p:cNvPr id="7" name="AutoShape 7">
            <a:extLst>
              <a:ext uri="{FF2B5EF4-FFF2-40B4-BE49-F238E27FC236}">
                <a16:creationId xmlns:a16="http://schemas.microsoft.com/office/drawing/2014/main" id="{C81BF2A1-61CB-7879-1CB1-2C5DF8932258}"/>
              </a:ext>
            </a:extLst>
          </p:cNvPr>
          <p:cNvSpPr/>
          <p:nvPr/>
        </p:nvSpPr>
        <p:spPr>
          <a:xfrm flipV="1">
            <a:off x="776487" y="1453895"/>
            <a:ext cx="16742652" cy="9150"/>
          </a:xfrm>
          <a:prstGeom prst="line">
            <a:avLst/>
          </a:prstGeom>
          <a:ln w="19050" cap="flat">
            <a:solidFill>
              <a:srgbClr val="084C6E"/>
            </a:solidFill>
            <a:prstDash val="solid"/>
            <a:headEnd type="none" w="sm" len="sm"/>
            <a:tailEnd type="none" w="sm" len="sm"/>
          </a:ln>
        </p:spPr>
      </p:sp>
      <p:grpSp>
        <p:nvGrpSpPr>
          <p:cNvPr id="8" name="Group 8">
            <a:extLst>
              <a:ext uri="{FF2B5EF4-FFF2-40B4-BE49-F238E27FC236}">
                <a16:creationId xmlns:a16="http://schemas.microsoft.com/office/drawing/2014/main" id="{E9FBE4FA-7AC0-248E-7080-C320B5D612E2}"/>
              </a:ext>
            </a:extLst>
          </p:cNvPr>
          <p:cNvGrpSpPr/>
          <p:nvPr/>
        </p:nvGrpSpPr>
        <p:grpSpPr>
          <a:xfrm>
            <a:off x="15887603" y="866082"/>
            <a:ext cx="1371697" cy="325235"/>
            <a:chOff x="0" y="0"/>
            <a:chExt cx="1828930" cy="433647"/>
          </a:xfrm>
        </p:grpSpPr>
        <p:grpSp>
          <p:nvGrpSpPr>
            <p:cNvPr id="9" name="Group 9">
              <a:extLst>
                <a:ext uri="{FF2B5EF4-FFF2-40B4-BE49-F238E27FC236}">
                  <a16:creationId xmlns:a16="http://schemas.microsoft.com/office/drawing/2014/main" id="{8F951AD8-57A8-3D8D-8C91-348FF52195E3}"/>
                </a:ext>
              </a:extLst>
            </p:cNvPr>
            <p:cNvGrpSpPr/>
            <p:nvPr/>
          </p:nvGrpSpPr>
          <p:grpSpPr>
            <a:xfrm>
              <a:off x="1395283" y="0"/>
              <a:ext cx="433647" cy="433647"/>
              <a:chOff x="0" y="0"/>
              <a:chExt cx="812800" cy="812800"/>
            </a:xfrm>
          </p:grpSpPr>
          <p:sp>
            <p:nvSpPr>
              <p:cNvPr id="16" name="Freeform 10">
                <a:extLst>
                  <a:ext uri="{FF2B5EF4-FFF2-40B4-BE49-F238E27FC236}">
                    <a16:creationId xmlns:a16="http://schemas.microsoft.com/office/drawing/2014/main" id="{DB75733E-8477-11CB-AE0F-208E526542A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7" name="TextBox 11">
                <a:extLst>
                  <a:ext uri="{FF2B5EF4-FFF2-40B4-BE49-F238E27FC236}">
                    <a16:creationId xmlns:a16="http://schemas.microsoft.com/office/drawing/2014/main" id="{4CCFCB20-E7E5-65B2-47BC-B8A09EB97364}"/>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0" name="Group 12">
              <a:extLst>
                <a:ext uri="{FF2B5EF4-FFF2-40B4-BE49-F238E27FC236}">
                  <a16:creationId xmlns:a16="http://schemas.microsoft.com/office/drawing/2014/main" id="{154FE4A0-D160-EDF8-B7EC-0850BE68575B}"/>
                </a:ext>
              </a:extLst>
            </p:cNvPr>
            <p:cNvGrpSpPr/>
            <p:nvPr/>
          </p:nvGrpSpPr>
          <p:grpSpPr>
            <a:xfrm>
              <a:off x="700483" y="0"/>
              <a:ext cx="433647" cy="433647"/>
              <a:chOff x="0" y="0"/>
              <a:chExt cx="812800" cy="812800"/>
            </a:xfrm>
          </p:grpSpPr>
          <p:sp>
            <p:nvSpPr>
              <p:cNvPr id="14" name="Freeform 13">
                <a:extLst>
                  <a:ext uri="{FF2B5EF4-FFF2-40B4-BE49-F238E27FC236}">
                    <a16:creationId xmlns:a16="http://schemas.microsoft.com/office/drawing/2014/main" id="{EDAEC5E7-5C50-5C26-6A21-4E480E30C8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5" name="TextBox 14">
                <a:extLst>
                  <a:ext uri="{FF2B5EF4-FFF2-40B4-BE49-F238E27FC236}">
                    <a16:creationId xmlns:a16="http://schemas.microsoft.com/office/drawing/2014/main" id="{1BE06C41-E4F5-042D-5A56-157092C84B47}"/>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1" name="Group 15">
              <a:extLst>
                <a:ext uri="{FF2B5EF4-FFF2-40B4-BE49-F238E27FC236}">
                  <a16:creationId xmlns:a16="http://schemas.microsoft.com/office/drawing/2014/main" id="{3D303102-9D23-79DB-3518-528AF9583104}"/>
                </a:ext>
              </a:extLst>
            </p:cNvPr>
            <p:cNvGrpSpPr/>
            <p:nvPr/>
          </p:nvGrpSpPr>
          <p:grpSpPr>
            <a:xfrm>
              <a:off x="0" y="0"/>
              <a:ext cx="433647" cy="433647"/>
              <a:chOff x="0" y="0"/>
              <a:chExt cx="812800" cy="812800"/>
            </a:xfrm>
          </p:grpSpPr>
          <p:sp>
            <p:nvSpPr>
              <p:cNvPr id="12" name="Freeform 16">
                <a:extLst>
                  <a:ext uri="{FF2B5EF4-FFF2-40B4-BE49-F238E27FC236}">
                    <a16:creationId xmlns:a16="http://schemas.microsoft.com/office/drawing/2014/main" id="{6570D7D1-F00E-8E4F-8D03-1700D64C6B5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3" name="TextBox 17">
                <a:extLst>
                  <a:ext uri="{FF2B5EF4-FFF2-40B4-BE49-F238E27FC236}">
                    <a16:creationId xmlns:a16="http://schemas.microsoft.com/office/drawing/2014/main" id="{E3AA4BCF-9AC8-4F6C-9177-06C57392B532}"/>
                  </a:ext>
                </a:extLst>
              </p:cNvPr>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8" name="TextBox 18">
            <a:extLst>
              <a:ext uri="{FF2B5EF4-FFF2-40B4-BE49-F238E27FC236}">
                <a16:creationId xmlns:a16="http://schemas.microsoft.com/office/drawing/2014/main" id="{0A57B551-D327-C9B2-A14C-6F70C0A2769F}"/>
              </a:ext>
            </a:extLst>
          </p:cNvPr>
          <p:cNvSpPr txBox="1"/>
          <p:nvPr/>
        </p:nvSpPr>
        <p:spPr>
          <a:xfrm>
            <a:off x="1028700" y="809625"/>
            <a:ext cx="5159188" cy="428451"/>
          </a:xfrm>
          <a:prstGeom prst="rect">
            <a:avLst/>
          </a:prstGeom>
        </p:spPr>
        <p:txBody>
          <a:bodyPr lIns="0" tIns="0" rIns="0" bIns="0" rtlCol="0" anchor="t">
            <a:spAutoFit/>
          </a:bodyPr>
          <a:lstStyle/>
          <a:p>
            <a:pPr>
              <a:lnSpc>
                <a:spcPts val="3587"/>
              </a:lnSpc>
            </a:pPr>
            <a:r>
              <a:rPr lang="en-US" sz="2989" spc="-59" dirty="0">
                <a:solidFill>
                  <a:srgbClr val="084C6E"/>
                </a:solidFill>
                <a:latin typeface="Maven Pro Bold"/>
              </a:rPr>
              <a:t>7. </a:t>
            </a:r>
            <a:r>
              <a:rPr lang="en-US" sz="2989" spc="-59" dirty="0" err="1">
                <a:solidFill>
                  <a:srgbClr val="084C6E"/>
                </a:solidFill>
                <a:latin typeface="Maven Pro Bold"/>
              </a:rPr>
              <a:t>Kết</a:t>
            </a:r>
            <a:r>
              <a:rPr lang="en-US" sz="2989" spc="-59" dirty="0">
                <a:solidFill>
                  <a:srgbClr val="084C6E"/>
                </a:solidFill>
                <a:latin typeface="Maven Pro Bold"/>
              </a:rPr>
              <a:t> </a:t>
            </a:r>
            <a:r>
              <a:rPr lang="en-US" sz="2989" spc="-59" dirty="0" err="1">
                <a:solidFill>
                  <a:srgbClr val="084C6E"/>
                </a:solidFill>
                <a:latin typeface="Maven Pro Bold"/>
              </a:rPr>
              <a:t>luận</a:t>
            </a:r>
            <a:endParaRPr lang="en-US" sz="2989" spc="-59" dirty="0">
              <a:solidFill>
                <a:srgbClr val="084C6E"/>
              </a:solidFill>
              <a:latin typeface="Maven Pro Bold"/>
            </a:endParaRPr>
          </a:p>
        </p:txBody>
      </p:sp>
    </p:spTree>
    <p:extLst>
      <p:ext uri="{BB962C8B-B14F-4D97-AF65-F5344CB8AC3E}">
        <p14:creationId xmlns:p14="http://schemas.microsoft.com/office/powerpoint/2010/main" val="411061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9841" y="1238384"/>
            <a:ext cx="15189705" cy="7810233"/>
            <a:chOff x="0" y="0"/>
            <a:chExt cx="3617731" cy="1860163"/>
          </a:xfrm>
        </p:grpSpPr>
        <p:sp>
          <p:nvSpPr>
            <p:cNvPr id="3" name="Freeform 3"/>
            <p:cNvSpPr/>
            <p:nvPr/>
          </p:nvSpPr>
          <p:spPr>
            <a:xfrm>
              <a:off x="0" y="0"/>
              <a:ext cx="3617731" cy="1860163"/>
            </a:xfrm>
            <a:custGeom>
              <a:avLst/>
              <a:gdLst/>
              <a:ahLst/>
              <a:cxnLst/>
              <a:rect l="l" t="t" r="r" b="b"/>
              <a:pathLst>
                <a:path w="3617731" h="1860163">
                  <a:moveTo>
                    <a:pt x="5607" y="0"/>
                  </a:moveTo>
                  <a:lnTo>
                    <a:pt x="3612124" y="0"/>
                  </a:lnTo>
                  <a:cubicBezTo>
                    <a:pt x="3613612" y="0"/>
                    <a:pt x="3615037" y="591"/>
                    <a:pt x="3616089" y="1642"/>
                  </a:cubicBezTo>
                  <a:cubicBezTo>
                    <a:pt x="3617140" y="2694"/>
                    <a:pt x="3617731" y="4120"/>
                    <a:pt x="3617731" y="5607"/>
                  </a:cubicBezTo>
                  <a:lnTo>
                    <a:pt x="3617731" y="1854556"/>
                  </a:lnTo>
                  <a:cubicBezTo>
                    <a:pt x="3617731" y="1856043"/>
                    <a:pt x="3617140" y="1857469"/>
                    <a:pt x="3616089" y="1858520"/>
                  </a:cubicBezTo>
                  <a:cubicBezTo>
                    <a:pt x="3615037" y="1859572"/>
                    <a:pt x="3613612" y="1860163"/>
                    <a:pt x="3612124" y="1860163"/>
                  </a:cubicBezTo>
                  <a:lnTo>
                    <a:pt x="5607" y="1860163"/>
                  </a:lnTo>
                  <a:cubicBezTo>
                    <a:pt x="4120" y="1860163"/>
                    <a:pt x="2694" y="1859572"/>
                    <a:pt x="1642" y="1858520"/>
                  </a:cubicBezTo>
                  <a:cubicBezTo>
                    <a:pt x="591" y="1857469"/>
                    <a:pt x="0" y="1856043"/>
                    <a:pt x="0" y="1854556"/>
                  </a:cubicBezTo>
                  <a:lnTo>
                    <a:pt x="0" y="5607"/>
                  </a:lnTo>
                  <a:cubicBezTo>
                    <a:pt x="0" y="4120"/>
                    <a:pt x="591" y="2694"/>
                    <a:pt x="1642" y="1642"/>
                  </a:cubicBezTo>
                  <a:cubicBezTo>
                    <a:pt x="2694" y="591"/>
                    <a:pt x="4120" y="0"/>
                    <a:pt x="5607"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3617731" cy="1907788"/>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3243103" y="2308048"/>
            <a:ext cx="11863181" cy="819150"/>
          </a:xfrm>
          <a:prstGeom prst="rect">
            <a:avLst/>
          </a:prstGeom>
        </p:spPr>
        <p:txBody>
          <a:bodyPr lIns="0" tIns="0" rIns="0" bIns="0" rtlCol="0" anchor="t">
            <a:spAutoFit/>
          </a:bodyPr>
          <a:lstStyle/>
          <a:p>
            <a:pPr marL="0" lvl="0" indent="0" algn="ctr">
              <a:lnSpc>
                <a:spcPts val="6479"/>
              </a:lnSpc>
              <a:spcBef>
                <a:spcPct val="0"/>
              </a:spcBef>
            </a:pPr>
            <a:r>
              <a:rPr lang="en-US" sz="5399">
                <a:solidFill>
                  <a:srgbClr val="084C6E"/>
                </a:solidFill>
                <a:latin typeface="Maven Pro Bold"/>
              </a:rPr>
              <a:t>AMAZON WEB SERVICES</a:t>
            </a:r>
          </a:p>
        </p:txBody>
      </p:sp>
      <p:sp>
        <p:nvSpPr>
          <p:cNvPr id="6" name="Freeform 6"/>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203671" y="3146248"/>
            <a:ext cx="13942045" cy="5133894"/>
          </a:xfrm>
          <a:prstGeom prst="rect">
            <a:avLst/>
          </a:prstGeom>
        </p:spPr>
        <p:txBody>
          <a:bodyPr lIns="0" tIns="0" rIns="0" bIns="0" rtlCol="0" anchor="t">
            <a:spAutoFit/>
          </a:bodyPr>
          <a:lstStyle/>
          <a:p>
            <a:pPr marL="675264" lvl="1" indent="-337632">
              <a:lnSpc>
                <a:spcPts val="4503"/>
              </a:lnSpc>
              <a:buFont typeface="Arial"/>
              <a:buChar char="•"/>
            </a:pPr>
            <a:r>
              <a:rPr lang="en-US" sz="3127" dirty="0">
                <a:solidFill>
                  <a:srgbClr val="084C6E"/>
                </a:solidFill>
                <a:latin typeface="Arial" panose="020B0604020202020204" pitchFamily="34" charset="0"/>
              </a:rPr>
              <a:t>Amazon Web Service </a:t>
            </a:r>
            <a:r>
              <a:rPr lang="en-US" sz="3127" dirty="0" err="1">
                <a:solidFill>
                  <a:srgbClr val="084C6E"/>
                </a:solidFill>
                <a:latin typeface="Arial" panose="020B0604020202020204" pitchFamily="34" charset="0"/>
              </a:rPr>
              <a:t>là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một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nền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tảng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điện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toán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hàng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đầu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cung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cấp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nhiều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dịch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vụ</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đa</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dạng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như</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máy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chủ</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ảo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lưu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trữ</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cơ</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sở</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dữ</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liệu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tích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hợp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phân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tích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dữ</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liệu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máy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học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IoT.</a:t>
            </a:r>
          </a:p>
          <a:p>
            <a:pPr marL="675264" lvl="1" indent="-337632">
              <a:lnSpc>
                <a:spcPts val="4503"/>
              </a:lnSpc>
              <a:buFont typeface="Arial"/>
              <a:buChar char="•"/>
            </a:pPr>
            <a:r>
              <a:rPr lang="en-US" sz="3127" dirty="0" err="1">
                <a:solidFill>
                  <a:srgbClr val="084C6E"/>
                </a:solidFill>
                <a:latin typeface="Arial" panose="020B0604020202020204" pitchFamily="34" charset="0"/>
              </a:rPr>
              <a:t>Mang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lại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nhiều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lợi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ích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doanh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nghiệp</a:t>
            </a:r>
            <a:r>
              <a:rPr lang="en-US" sz="3127" dirty="0">
                <a:solidFill>
                  <a:srgbClr val="084C6E"/>
                </a:solidFill>
                <a:latin typeface="Arial" panose="020B0604020202020204" pitchFamily="34" charset="0"/>
              </a:rPr>
              <a:t>, bao </a:t>
            </a:r>
            <a:r>
              <a:rPr lang="en-US" sz="3127" dirty="0" err="1">
                <a:solidFill>
                  <a:srgbClr val="084C6E"/>
                </a:solidFill>
                <a:latin typeface="Arial" panose="020B0604020202020204" pitchFamily="34" charset="0"/>
              </a:rPr>
              <a:t>gồm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giảm</a:t>
            </a:r>
            <a:r>
              <a:rPr lang="en-US" sz="3127" dirty="0">
                <a:solidFill>
                  <a:srgbClr val="084C6E"/>
                </a:solidFill>
                <a:latin typeface="Arial" panose="020B0604020202020204" pitchFamily="34" charset="0"/>
              </a:rPr>
              <a:t> chi </a:t>
            </a:r>
            <a:r>
              <a:rPr lang="en-US" sz="3127" dirty="0" err="1">
                <a:solidFill>
                  <a:srgbClr val="084C6E"/>
                </a:solidFill>
                <a:latin typeface="Arial" panose="020B0604020202020204" pitchFamily="34" charset="0"/>
              </a:rPr>
              <a:t>phí</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tăng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tính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linh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hoạt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đổi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mới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nhanh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chóng</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err="1">
                <a:solidFill>
                  <a:srgbClr val="084C6E"/>
                </a:solidFill>
                <a:latin typeface="Arial" panose="020B0604020202020204" pitchFamily="34" charset="0"/>
              </a:rPr>
              <a:t>Có</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mô</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hình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dịch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vụ</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linh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hoạt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phép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người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dùng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chỉ</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trả</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tiền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những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tài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nguyên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họ</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sử</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dụng</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err="1">
                <a:solidFill>
                  <a:srgbClr val="084C6E"/>
                </a:solidFill>
                <a:latin typeface="Arial" panose="020B0604020202020204" pitchFamily="34" charset="0"/>
              </a:rPr>
              <a:t>Được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thiết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kế</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để</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đảm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bảo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bảo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mật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độ</a:t>
            </a:r>
            <a:r>
              <a:rPr lang="en-US" sz="3127" dirty="0">
                <a:solidFill>
                  <a:srgbClr val="084C6E"/>
                </a:solidFill>
                <a:latin typeface="Arial" panose="020B0604020202020204" pitchFamily="34" charset="0"/>
              </a:rPr>
              <a:t> tin </a:t>
            </a:r>
            <a:r>
              <a:rPr lang="en-US" sz="3127" dirty="0" err="1">
                <a:solidFill>
                  <a:srgbClr val="084C6E"/>
                </a:solidFill>
                <a:latin typeface="Arial" panose="020B0604020202020204" pitchFamily="34" charset="0"/>
              </a:rPr>
              <a:t>cậy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cao</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a:solidFill>
                  <a:srgbClr val="084C6E"/>
                </a:solidFill>
                <a:latin typeface="Arial" panose="020B0604020202020204" pitchFamily="34" charset="0"/>
              </a:rPr>
              <a:t>Cung </a:t>
            </a:r>
            <a:r>
              <a:rPr lang="en-US" sz="3127" dirty="0" err="1">
                <a:solidFill>
                  <a:srgbClr val="084C6E"/>
                </a:solidFill>
                <a:latin typeface="Arial" panose="020B0604020202020204" pitchFamily="34" charset="0"/>
              </a:rPr>
              <a:t>cấp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nhiều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công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nghệ</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mới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để</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khuyến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khích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thử</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nghiệm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đổi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mới</a:t>
            </a:r>
            <a:r>
              <a:rPr lang="en-US" sz="3127" dirty="0">
                <a:solidFill>
                  <a:srgbClr val="084C6E"/>
                </a:solidFill>
                <a:latin typeface="Arial" panose="020B0604020202020204" pitchFamily="34" charset="0"/>
              </a:rPr>
              <a:t>.</a:t>
            </a:r>
          </a:p>
        </p:txBody>
      </p:sp>
      <p:sp>
        <p:nvSpPr>
          <p:cNvPr id="9" name="AutoShape 9"/>
          <p:cNvSpPr/>
          <p:nvPr/>
        </p:nvSpPr>
        <p:spPr>
          <a:xfrm>
            <a:off x="1595356" y="1923659"/>
            <a:ext cx="15156094" cy="93209"/>
          </a:xfrm>
          <a:prstGeom prst="line">
            <a:avLst/>
          </a:prstGeom>
          <a:ln w="19050" cap="flat">
            <a:solidFill>
              <a:srgbClr val="084C6E"/>
            </a:solidFill>
            <a:prstDash val="solid"/>
            <a:headEnd type="none" w="sm" len="sm"/>
            <a:tailEnd type="none" w="sm" len="sm"/>
          </a:ln>
        </p:spPr>
      </p:sp>
      <p:grpSp>
        <p:nvGrpSpPr>
          <p:cNvPr id="10" name="Group 10"/>
          <p:cNvGrpSpPr/>
          <p:nvPr/>
        </p:nvGrpSpPr>
        <p:grpSpPr>
          <a:xfrm>
            <a:off x="15106284" y="1486380"/>
            <a:ext cx="1371697" cy="325235"/>
            <a:chOff x="0" y="0"/>
            <a:chExt cx="1828930" cy="433647"/>
          </a:xfrm>
        </p:grpSpPr>
        <p:grpSp>
          <p:nvGrpSpPr>
            <p:cNvPr id="11" name="Group 11"/>
            <p:cNvGrpSpPr/>
            <p:nvPr/>
          </p:nvGrpSpPr>
          <p:grpSpPr>
            <a:xfrm>
              <a:off x="1395283" y="0"/>
              <a:ext cx="433647" cy="43364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4" name="Group 14"/>
            <p:cNvGrpSpPr/>
            <p:nvPr/>
          </p:nvGrpSpPr>
          <p:grpSpPr>
            <a:xfrm>
              <a:off x="700483" y="0"/>
              <a:ext cx="433647" cy="43364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7" name="Group 17"/>
            <p:cNvGrpSpPr/>
            <p:nvPr/>
          </p:nvGrpSpPr>
          <p:grpSpPr>
            <a:xfrm>
              <a:off x="0" y="0"/>
              <a:ext cx="433647" cy="4336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20" name="TextBox 20"/>
          <p:cNvSpPr txBox="1"/>
          <p:nvPr/>
        </p:nvSpPr>
        <p:spPr>
          <a:xfrm>
            <a:off x="1802929" y="1371209"/>
            <a:ext cx="4442678" cy="438150"/>
          </a:xfrm>
          <a:prstGeom prst="rect">
            <a:avLst/>
          </a:prstGeom>
        </p:spPr>
        <p:txBody>
          <a:bodyPr lIns="0" tIns="0" rIns="0" bIns="0" rtlCol="0" anchor="t">
            <a:spAutoFit/>
          </a:bodyPr>
          <a:lstStyle/>
          <a:p>
            <a:pPr>
              <a:lnSpc>
                <a:spcPts val="3347"/>
              </a:lnSpc>
            </a:pPr>
            <a:r>
              <a:rPr lang="en-US" sz="2789" spc="-55">
                <a:solidFill>
                  <a:srgbClr val="084C6E"/>
                </a:solidFill>
                <a:latin typeface="Maven Pro Bold"/>
              </a:rPr>
              <a:t>2. Cơ sở lý thuyết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7770854C-E764-C69D-BC1C-95DE09C11F84}"/>
              </a:ext>
            </a:extLst>
          </p:cNvPr>
          <p:cNvSpPr txBox="1"/>
          <p:nvPr/>
        </p:nvSpPr>
        <p:spPr>
          <a:xfrm>
            <a:off x="1600200" y="952500"/>
            <a:ext cx="14638190" cy="695325"/>
          </a:xfrm>
          <a:prstGeom prst="rect">
            <a:avLst/>
          </a:prstGeom>
        </p:spPr>
        <p:txBody>
          <a:bodyPr lIns="0" tIns="0" rIns="0" bIns="0" rtlCol="0" anchor="t">
            <a:spAutoFit/>
          </a:bodyPr>
          <a:lstStyle/>
          <a:p>
            <a:pPr algn="ctr">
              <a:lnSpc>
                <a:spcPts val="5400"/>
              </a:lnSpc>
              <a:spcBef>
                <a:spcPct val="0"/>
              </a:spcBef>
            </a:pPr>
            <a:r>
              <a:rPr lang="vi-VN" sz="4500" dirty="0">
                <a:solidFill>
                  <a:srgbClr val="084C6E"/>
                </a:solidFill>
                <a:latin typeface="Maven Pro Bold"/>
              </a:rPr>
              <a:t>Đề xuất hướng phát triển</a:t>
            </a:r>
            <a:endParaRPr lang="en-US" sz="4500" dirty="0">
              <a:solidFill>
                <a:srgbClr val="084C6E"/>
              </a:solidFill>
              <a:latin typeface="Maven Pro Bold"/>
            </a:endParaRPr>
          </a:p>
        </p:txBody>
      </p:sp>
      <p:sp>
        <p:nvSpPr>
          <p:cNvPr id="6" name="TextBox 6">
            <a:extLst>
              <a:ext uri="{FF2B5EF4-FFF2-40B4-BE49-F238E27FC236}">
                <a16:creationId xmlns:a16="http://schemas.microsoft.com/office/drawing/2014/main" id="{97FC4AFB-D018-7A45-2F1D-DD24697294E1}"/>
              </a:ext>
            </a:extLst>
          </p:cNvPr>
          <p:cNvSpPr txBox="1"/>
          <p:nvPr/>
        </p:nvSpPr>
        <p:spPr>
          <a:xfrm>
            <a:off x="731225" y="2095500"/>
            <a:ext cx="16680939" cy="5234703"/>
          </a:xfrm>
          <a:prstGeom prst="rect">
            <a:avLst/>
          </a:prstGeom>
        </p:spPr>
        <p:txBody>
          <a:bodyPr wrap="square" lIns="0" tIns="0" rIns="0" bIns="0" rtlCol="0" anchor="t">
            <a:spAutoFit/>
          </a:bodyPr>
          <a:lstStyle/>
          <a:p>
            <a:pPr marL="342787" lvl="1">
              <a:lnSpc>
                <a:spcPts val="4572"/>
              </a:lnSpc>
            </a:pPr>
            <a:r>
              <a:rPr lang="en-US" sz="2500" b="1" dirty="0">
                <a:solidFill>
                  <a:srgbClr val="084C6E"/>
                </a:solidFill>
                <a:latin typeface="Arial" panose="020B0604020202020204" pitchFamily="34" charset="0"/>
              </a:rPr>
              <a:t>1) </a:t>
            </a:r>
            <a:r>
              <a:rPr lang="vi-VN" sz="2500" b="1" dirty="0">
                <a:solidFill>
                  <a:srgbClr val="084C6E"/>
                </a:solidFill>
                <a:latin typeface="Arial" panose="020B0604020202020204" pitchFamily="34" charset="0"/>
              </a:rPr>
              <a:t>Tối Ưu Hóa Tài Nguyên Mạng:</a:t>
            </a:r>
          </a:p>
          <a:p>
            <a:pPr marL="1142887" lvl="2" indent="-342900">
              <a:lnSpc>
                <a:spcPts val="4572"/>
              </a:lnSpc>
              <a:buFont typeface="Arial" panose="020B0604020202020204" pitchFamily="34" charset="0"/>
              <a:buChar char="•"/>
            </a:pPr>
            <a:r>
              <a:rPr lang="vi-VN" sz="2500" dirty="0">
                <a:solidFill>
                  <a:srgbClr val="084C6E"/>
                </a:solidFill>
                <a:latin typeface="Arial" panose="020B0604020202020204" pitchFamily="34" charset="0"/>
              </a:rPr>
              <a:t>Tiếp tục theo dõi và tối ưu hóa cấu hình mạng, đảm bảo rằng subnet, địa chỉ IP, và băng thông đều được sử dụng hiệu quả.</a:t>
            </a:r>
          </a:p>
          <a:p>
            <a:pPr marL="1142887" lvl="2" indent="-342900">
              <a:lnSpc>
                <a:spcPts val="4572"/>
              </a:lnSpc>
              <a:buFont typeface="Arial" panose="020B0604020202020204" pitchFamily="34" charset="0"/>
              <a:buChar char="•"/>
            </a:pPr>
            <a:r>
              <a:rPr lang="vi-VN" sz="2500" dirty="0">
                <a:solidFill>
                  <a:srgbClr val="084C6E"/>
                </a:solidFill>
                <a:latin typeface="Arial" panose="020B0604020202020204" pitchFamily="34" charset="0"/>
              </a:rPr>
              <a:t>Xem xét việc triển khai CDN (Content Delivery Network) để cải thiện hiệu suất truy cập từ các vị trí khác nhau trên thế giới.</a:t>
            </a:r>
          </a:p>
          <a:p>
            <a:pPr marL="342787" lvl="1">
              <a:lnSpc>
                <a:spcPts val="4572"/>
              </a:lnSpc>
            </a:pPr>
            <a:r>
              <a:rPr lang="en-US" sz="2500" b="1" dirty="0">
                <a:solidFill>
                  <a:srgbClr val="084C6E"/>
                </a:solidFill>
                <a:latin typeface="Arial" panose="020B0604020202020204" pitchFamily="34" charset="0"/>
              </a:rPr>
              <a:t>2) </a:t>
            </a:r>
            <a:r>
              <a:rPr lang="vi-VN" sz="2500" b="1" dirty="0">
                <a:solidFill>
                  <a:srgbClr val="084C6E"/>
                </a:solidFill>
                <a:latin typeface="Arial" panose="020B0604020202020204" pitchFamily="34" charset="0"/>
              </a:rPr>
              <a:t>Mở Rộng Kết Nối và Tích Hợp Dịch vụ Khác:</a:t>
            </a:r>
          </a:p>
          <a:p>
            <a:pPr marL="1142887" lvl="2" indent="-342900">
              <a:lnSpc>
                <a:spcPts val="4572"/>
              </a:lnSpc>
              <a:buFont typeface="Arial" panose="020B0604020202020204" pitchFamily="34" charset="0"/>
              <a:buChar char="•"/>
            </a:pPr>
            <a:r>
              <a:rPr lang="vi-VN" sz="2500" dirty="0">
                <a:solidFill>
                  <a:srgbClr val="084C6E"/>
                </a:solidFill>
                <a:latin typeface="Arial" panose="020B0604020202020204" pitchFamily="34" charset="0"/>
              </a:rPr>
              <a:t>Nghiên cứu và triển khai các dịch vụ mở rộng khác của cả GCP và AWS để đáp ứng nhu cầu kinh doanh cụ thể.</a:t>
            </a:r>
          </a:p>
          <a:p>
            <a:pPr marL="1142887" lvl="2" indent="-342900">
              <a:lnSpc>
                <a:spcPts val="4572"/>
              </a:lnSpc>
              <a:buFont typeface="Arial" panose="020B0604020202020204" pitchFamily="34" charset="0"/>
              <a:buChar char="•"/>
            </a:pPr>
            <a:r>
              <a:rPr lang="vi-VN" sz="2500" dirty="0">
                <a:solidFill>
                  <a:srgbClr val="084C6E"/>
                </a:solidFill>
                <a:latin typeface="Arial" panose="020B0604020202020204" pitchFamily="34" charset="0"/>
              </a:rPr>
              <a:t>Xem xét việc tích hợp các dịch vụ quản lý và giám sát để đơn giản hóa quá trình quản lý.</a:t>
            </a:r>
          </a:p>
        </p:txBody>
      </p:sp>
    </p:spTree>
    <p:extLst>
      <p:ext uri="{BB962C8B-B14F-4D97-AF65-F5344CB8AC3E}">
        <p14:creationId xmlns:p14="http://schemas.microsoft.com/office/powerpoint/2010/main" val="1102385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4F328AF1-C443-99F7-BD23-2EE08BFFF7AE}"/>
              </a:ext>
            </a:extLst>
          </p:cNvPr>
          <p:cNvSpPr txBox="1"/>
          <p:nvPr/>
        </p:nvSpPr>
        <p:spPr>
          <a:xfrm>
            <a:off x="1600200" y="952500"/>
            <a:ext cx="14638190" cy="695325"/>
          </a:xfrm>
          <a:prstGeom prst="rect">
            <a:avLst/>
          </a:prstGeom>
        </p:spPr>
        <p:txBody>
          <a:bodyPr lIns="0" tIns="0" rIns="0" bIns="0" rtlCol="0" anchor="t">
            <a:spAutoFit/>
          </a:bodyPr>
          <a:lstStyle/>
          <a:p>
            <a:pPr algn="ctr">
              <a:lnSpc>
                <a:spcPts val="5400"/>
              </a:lnSpc>
              <a:spcBef>
                <a:spcPct val="0"/>
              </a:spcBef>
            </a:pPr>
            <a:r>
              <a:rPr lang="vi-VN" sz="4500" dirty="0">
                <a:solidFill>
                  <a:srgbClr val="084C6E"/>
                </a:solidFill>
                <a:latin typeface="Maven Pro Bold"/>
              </a:rPr>
              <a:t>Đề xuất hướng phát triển</a:t>
            </a:r>
            <a:endParaRPr lang="en-US" sz="4500" dirty="0">
              <a:solidFill>
                <a:srgbClr val="084C6E"/>
              </a:solidFill>
              <a:latin typeface="Maven Pro Bold"/>
            </a:endParaRPr>
          </a:p>
        </p:txBody>
      </p:sp>
      <p:sp>
        <p:nvSpPr>
          <p:cNvPr id="3" name="TextBox 6">
            <a:extLst>
              <a:ext uri="{FF2B5EF4-FFF2-40B4-BE49-F238E27FC236}">
                <a16:creationId xmlns:a16="http://schemas.microsoft.com/office/drawing/2014/main" id="{E44ACB99-26F5-273D-2CA3-72774C588D8D}"/>
              </a:ext>
            </a:extLst>
          </p:cNvPr>
          <p:cNvSpPr txBox="1"/>
          <p:nvPr/>
        </p:nvSpPr>
        <p:spPr>
          <a:xfrm>
            <a:off x="731225" y="2095500"/>
            <a:ext cx="16680939" cy="4054893"/>
          </a:xfrm>
          <a:prstGeom prst="rect">
            <a:avLst/>
          </a:prstGeom>
        </p:spPr>
        <p:txBody>
          <a:bodyPr wrap="square" lIns="0" tIns="0" rIns="0" bIns="0" rtlCol="0" anchor="t">
            <a:spAutoFit/>
          </a:bodyPr>
          <a:lstStyle/>
          <a:p>
            <a:pPr marL="342787" lvl="1">
              <a:lnSpc>
                <a:spcPts val="4572"/>
              </a:lnSpc>
            </a:pPr>
            <a:r>
              <a:rPr lang="en-US" sz="2500" b="1" dirty="0">
                <a:solidFill>
                  <a:srgbClr val="084C6E"/>
                </a:solidFill>
                <a:latin typeface="Arial" panose="020B0604020202020204" pitchFamily="34" charset="0"/>
              </a:rPr>
              <a:t>3) </a:t>
            </a:r>
            <a:r>
              <a:rPr lang="vi-VN" sz="2500" b="1" dirty="0">
                <a:solidFill>
                  <a:srgbClr val="084C6E"/>
                </a:solidFill>
                <a:latin typeface="Arial" panose="020B0604020202020204" pitchFamily="34" charset="0"/>
              </a:rPr>
              <a:t>Tăng Cường Bảo Mật và Theo Dõi:</a:t>
            </a:r>
          </a:p>
          <a:p>
            <a:pPr marL="685687" lvl="1" indent="-342900">
              <a:lnSpc>
                <a:spcPts val="4572"/>
              </a:lnSpc>
              <a:buFont typeface="Arial" panose="020B0604020202020204" pitchFamily="34" charset="0"/>
              <a:buChar char="•"/>
            </a:pPr>
            <a:r>
              <a:rPr lang="vi-VN" sz="2500" dirty="0">
                <a:solidFill>
                  <a:srgbClr val="084C6E"/>
                </a:solidFill>
                <a:latin typeface="Arial" panose="020B0604020202020204" pitchFamily="34" charset="0"/>
              </a:rPr>
              <a:t>Thực hiện các biện pháp bảo mật tiên tiến như Encryption at Rest cho các dữ liệu quan trọng.</a:t>
            </a:r>
          </a:p>
          <a:p>
            <a:pPr marL="685687" lvl="1" indent="-342900">
              <a:lnSpc>
                <a:spcPts val="4572"/>
              </a:lnSpc>
              <a:buFont typeface="Arial" panose="020B0604020202020204" pitchFamily="34" charset="0"/>
              <a:buChar char="•"/>
            </a:pPr>
            <a:r>
              <a:rPr lang="vi-VN" sz="2500" dirty="0">
                <a:solidFill>
                  <a:srgbClr val="084C6E"/>
                </a:solidFill>
                <a:latin typeface="Arial" panose="020B0604020202020204" pitchFamily="34" charset="0"/>
              </a:rPr>
              <a:t>Tăng cường quá trình giám sát và báo cáo bằng cách tích hợp các giải pháp tự động hóa và phân tích dữ liệu.</a:t>
            </a:r>
          </a:p>
          <a:p>
            <a:pPr marL="342787" lvl="1">
              <a:lnSpc>
                <a:spcPts val="4572"/>
              </a:lnSpc>
            </a:pPr>
            <a:r>
              <a:rPr lang="en-US" sz="2500" b="1" dirty="0">
                <a:solidFill>
                  <a:srgbClr val="084C6E"/>
                </a:solidFill>
                <a:latin typeface="Arial" panose="020B0604020202020204" pitchFamily="34" charset="0"/>
              </a:rPr>
              <a:t>4) </a:t>
            </a:r>
            <a:r>
              <a:rPr lang="vi-VN" sz="2500" b="1" dirty="0">
                <a:solidFill>
                  <a:srgbClr val="084C6E"/>
                </a:solidFill>
                <a:latin typeface="Arial" panose="020B0604020202020204" pitchFamily="34" charset="0"/>
              </a:rPr>
              <a:t>Thăm Dò Công Nghệ Mới:</a:t>
            </a:r>
          </a:p>
          <a:p>
            <a:pPr marL="685687" lvl="1" indent="-342900">
              <a:lnSpc>
                <a:spcPts val="4572"/>
              </a:lnSpc>
              <a:buFont typeface="Arial" panose="020B0604020202020204" pitchFamily="34" charset="0"/>
              <a:buChar char="•"/>
            </a:pPr>
            <a:r>
              <a:rPr lang="vi-VN" sz="2500" dirty="0">
                <a:solidFill>
                  <a:srgbClr val="084C6E"/>
                </a:solidFill>
                <a:latin typeface="Arial" panose="020B0604020202020204" pitchFamily="34" charset="0"/>
              </a:rPr>
              <a:t>Duy trì một quá trình liên tục để thăm dò và đánh giá các công nghệ mới có thể tối ưu hóa hoặc cải thiện môi trường đám mây.</a:t>
            </a:r>
          </a:p>
          <a:p>
            <a:pPr marL="685687" lvl="1" indent="-342900">
              <a:lnSpc>
                <a:spcPts val="4572"/>
              </a:lnSpc>
              <a:buFont typeface="Arial" panose="020B0604020202020204" pitchFamily="34" charset="0"/>
              <a:buChar char="•"/>
            </a:pPr>
            <a:r>
              <a:rPr lang="vi-VN" sz="2500" dirty="0">
                <a:solidFill>
                  <a:srgbClr val="084C6E"/>
                </a:solidFill>
                <a:latin typeface="Arial" panose="020B0604020202020204" pitchFamily="34" charset="0"/>
              </a:rPr>
              <a:t>Xem xét việc triển khai các dịch vụ mới như serverless computing để tối ưu hóa chi phí và tăng cường hiệu suất.</a:t>
            </a:r>
          </a:p>
        </p:txBody>
      </p:sp>
    </p:spTree>
    <p:extLst>
      <p:ext uri="{BB962C8B-B14F-4D97-AF65-F5344CB8AC3E}">
        <p14:creationId xmlns:p14="http://schemas.microsoft.com/office/powerpoint/2010/main" val="3058991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196C5-C725-7743-DBBE-B4F51D2A1702}"/>
              </a:ext>
            </a:extLst>
          </p:cNvPr>
          <p:cNvPicPr>
            <a:picLocks noChangeAspect="1"/>
          </p:cNvPicPr>
          <p:nvPr/>
        </p:nvPicPr>
        <p:blipFill>
          <a:blip r:embed="rId2"/>
          <a:stretch>
            <a:fillRect/>
          </a:stretch>
        </p:blipFill>
        <p:spPr>
          <a:xfrm>
            <a:off x="1557" y="0"/>
            <a:ext cx="18284885" cy="10287000"/>
          </a:xfrm>
          <a:prstGeom prst="rect">
            <a:avLst/>
          </a:prstGeom>
        </p:spPr>
      </p:pic>
    </p:spTree>
    <p:extLst>
      <p:ext uri="{BB962C8B-B14F-4D97-AF65-F5344CB8AC3E}">
        <p14:creationId xmlns:p14="http://schemas.microsoft.com/office/powerpoint/2010/main" val="19954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817" y="1137981"/>
            <a:ext cx="15454365" cy="8011038"/>
          </a:xfrm>
          <a:custGeom>
            <a:avLst/>
            <a:gdLst/>
            <a:ahLst/>
            <a:cxnLst/>
            <a:rect l="l" t="t" r="r" b="b"/>
            <a:pathLst>
              <a:path w="15454365" h="8011038">
                <a:moveTo>
                  <a:pt x="0" y="0"/>
                </a:moveTo>
                <a:lnTo>
                  <a:pt x="15454366" y="0"/>
                </a:lnTo>
                <a:lnTo>
                  <a:pt x="15454366" y="8011038"/>
                </a:lnTo>
                <a:lnTo>
                  <a:pt x="0" y="8011038"/>
                </a:lnTo>
                <a:lnTo>
                  <a:pt x="0" y="0"/>
                </a:lnTo>
                <a:close/>
              </a:path>
            </a:pathLst>
          </a:custGeom>
          <a:blipFill>
            <a:blip r:embed="rId2"/>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9841" y="1238384"/>
            <a:ext cx="15189705" cy="7810233"/>
            <a:chOff x="0" y="0"/>
            <a:chExt cx="3617731" cy="1860163"/>
          </a:xfrm>
        </p:grpSpPr>
        <p:sp>
          <p:nvSpPr>
            <p:cNvPr id="3" name="Freeform 3"/>
            <p:cNvSpPr/>
            <p:nvPr/>
          </p:nvSpPr>
          <p:spPr>
            <a:xfrm>
              <a:off x="0" y="0"/>
              <a:ext cx="3617731" cy="1860163"/>
            </a:xfrm>
            <a:custGeom>
              <a:avLst/>
              <a:gdLst/>
              <a:ahLst/>
              <a:cxnLst/>
              <a:rect l="l" t="t" r="r" b="b"/>
              <a:pathLst>
                <a:path w="3617731" h="1860163">
                  <a:moveTo>
                    <a:pt x="5607" y="0"/>
                  </a:moveTo>
                  <a:lnTo>
                    <a:pt x="3612124" y="0"/>
                  </a:lnTo>
                  <a:cubicBezTo>
                    <a:pt x="3613612" y="0"/>
                    <a:pt x="3615037" y="591"/>
                    <a:pt x="3616089" y="1642"/>
                  </a:cubicBezTo>
                  <a:cubicBezTo>
                    <a:pt x="3617140" y="2694"/>
                    <a:pt x="3617731" y="4120"/>
                    <a:pt x="3617731" y="5607"/>
                  </a:cubicBezTo>
                  <a:lnTo>
                    <a:pt x="3617731" y="1854556"/>
                  </a:lnTo>
                  <a:cubicBezTo>
                    <a:pt x="3617731" y="1856043"/>
                    <a:pt x="3617140" y="1857469"/>
                    <a:pt x="3616089" y="1858520"/>
                  </a:cubicBezTo>
                  <a:cubicBezTo>
                    <a:pt x="3615037" y="1859572"/>
                    <a:pt x="3613612" y="1860163"/>
                    <a:pt x="3612124" y="1860163"/>
                  </a:cubicBezTo>
                  <a:lnTo>
                    <a:pt x="5607" y="1860163"/>
                  </a:lnTo>
                  <a:cubicBezTo>
                    <a:pt x="4120" y="1860163"/>
                    <a:pt x="2694" y="1859572"/>
                    <a:pt x="1642" y="1858520"/>
                  </a:cubicBezTo>
                  <a:cubicBezTo>
                    <a:pt x="591" y="1857469"/>
                    <a:pt x="0" y="1856043"/>
                    <a:pt x="0" y="1854556"/>
                  </a:cubicBezTo>
                  <a:lnTo>
                    <a:pt x="0" y="5607"/>
                  </a:lnTo>
                  <a:cubicBezTo>
                    <a:pt x="0" y="4120"/>
                    <a:pt x="591" y="2694"/>
                    <a:pt x="1642" y="1642"/>
                  </a:cubicBezTo>
                  <a:cubicBezTo>
                    <a:pt x="2694" y="591"/>
                    <a:pt x="4120" y="0"/>
                    <a:pt x="5607" y="0"/>
                  </a:cubicBezTo>
                  <a:close/>
                </a:path>
              </a:pathLst>
            </a:custGeom>
            <a:solidFill>
              <a:srgbClr val="000000">
                <a:alpha val="0"/>
              </a:srgbClr>
            </a:solidFill>
            <a:ln w="19050" cap="sq">
              <a:solidFill>
                <a:srgbClr val="084C6E"/>
              </a:solidFill>
              <a:prstDash val="solid"/>
              <a:miter/>
            </a:ln>
          </p:spPr>
        </p:sp>
        <p:sp>
          <p:nvSpPr>
            <p:cNvPr id="4" name="TextBox 4"/>
            <p:cNvSpPr txBox="1"/>
            <p:nvPr/>
          </p:nvSpPr>
          <p:spPr>
            <a:xfrm>
              <a:off x="0" y="-47625"/>
              <a:ext cx="3617731" cy="1907788"/>
            </a:xfrm>
            <a:prstGeom prst="rect">
              <a:avLst/>
            </a:prstGeom>
          </p:spPr>
          <p:txBody>
            <a:bodyPr lIns="50800" tIns="50800" rIns="50800" bIns="50800" rtlCol="0" anchor="ctr"/>
            <a:lstStyle/>
            <a:p>
              <a:pPr algn="ctr">
                <a:lnSpc>
                  <a:spcPts val="2590"/>
                </a:lnSpc>
              </a:pPr>
              <a:endParaRPr/>
            </a:p>
          </p:txBody>
        </p:sp>
      </p:grpSp>
      <p:sp>
        <p:nvSpPr>
          <p:cNvPr id="5" name="TextBox 5"/>
          <p:cNvSpPr txBox="1"/>
          <p:nvPr/>
        </p:nvSpPr>
        <p:spPr>
          <a:xfrm>
            <a:off x="3243103" y="2308048"/>
            <a:ext cx="11863181" cy="819150"/>
          </a:xfrm>
          <a:prstGeom prst="rect">
            <a:avLst/>
          </a:prstGeom>
        </p:spPr>
        <p:txBody>
          <a:bodyPr lIns="0" tIns="0" rIns="0" bIns="0" rtlCol="0" anchor="t">
            <a:spAutoFit/>
          </a:bodyPr>
          <a:lstStyle/>
          <a:p>
            <a:pPr marL="0" lvl="0" indent="0" algn="ctr">
              <a:lnSpc>
                <a:spcPts val="6479"/>
              </a:lnSpc>
              <a:spcBef>
                <a:spcPct val="0"/>
              </a:spcBef>
            </a:pPr>
            <a:r>
              <a:rPr lang="en-US" sz="5399">
                <a:solidFill>
                  <a:srgbClr val="084C6E"/>
                </a:solidFill>
                <a:latin typeface="Maven Pro Bold"/>
              </a:rPr>
              <a:t>PRIVATE CLOUD</a:t>
            </a:r>
          </a:p>
        </p:txBody>
      </p:sp>
      <p:grpSp>
        <p:nvGrpSpPr>
          <p:cNvPr id="6" name="Group 6"/>
          <p:cNvGrpSpPr/>
          <p:nvPr/>
        </p:nvGrpSpPr>
        <p:grpSpPr>
          <a:xfrm>
            <a:off x="14898691" y="1486380"/>
            <a:ext cx="1371697" cy="325235"/>
            <a:chOff x="0" y="0"/>
            <a:chExt cx="1828930" cy="433647"/>
          </a:xfrm>
        </p:grpSpPr>
        <p:grpSp>
          <p:nvGrpSpPr>
            <p:cNvPr id="7" name="Group 7"/>
            <p:cNvGrpSpPr/>
            <p:nvPr/>
          </p:nvGrpSpPr>
          <p:grpSpPr>
            <a:xfrm>
              <a:off x="1395283" y="0"/>
              <a:ext cx="433647" cy="43364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0" name="Group 10"/>
            <p:cNvGrpSpPr/>
            <p:nvPr/>
          </p:nvGrpSpPr>
          <p:grpSpPr>
            <a:xfrm>
              <a:off x="700483" y="0"/>
              <a:ext cx="433647" cy="43364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nvGrpSpPr>
            <p:cNvPr id="13" name="Group 13"/>
            <p:cNvGrpSpPr/>
            <p:nvPr/>
          </p:nvGrpSpPr>
          <p:grpSpPr>
            <a:xfrm>
              <a:off x="0" y="0"/>
              <a:ext cx="433647" cy="43364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590"/>
                  </a:lnSpc>
                </a:pPr>
                <a:endParaRPr/>
              </a:p>
            </p:txBody>
          </p:sp>
        </p:grpSp>
      </p:grpSp>
      <p:sp>
        <p:nvSpPr>
          <p:cNvPr id="16" name="Freeform 16"/>
          <p:cNvSpPr/>
          <p:nvPr/>
        </p:nvSpPr>
        <p:spPr>
          <a:xfrm>
            <a:off x="16942034" y="711434"/>
            <a:ext cx="634533" cy="634533"/>
          </a:xfrm>
          <a:custGeom>
            <a:avLst/>
            <a:gdLst/>
            <a:ahLst/>
            <a:cxnLst/>
            <a:rect l="l" t="t" r="r" b="b"/>
            <a:pathLst>
              <a:path w="634533" h="634533">
                <a:moveTo>
                  <a:pt x="0" y="0"/>
                </a:moveTo>
                <a:lnTo>
                  <a:pt x="634532" y="0"/>
                </a:lnTo>
                <a:lnTo>
                  <a:pt x="634532" y="634532"/>
                </a:lnTo>
                <a:lnTo>
                  <a:pt x="0" y="634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flipH="1">
            <a:off x="772820" y="7114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2172978" y="3536773"/>
            <a:ext cx="13942045" cy="4562394"/>
          </a:xfrm>
          <a:prstGeom prst="rect">
            <a:avLst/>
          </a:prstGeom>
        </p:spPr>
        <p:txBody>
          <a:bodyPr lIns="0" tIns="0" rIns="0" bIns="0" rtlCol="0" anchor="t">
            <a:spAutoFit/>
          </a:bodyPr>
          <a:lstStyle/>
          <a:p>
            <a:pPr marL="675264" lvl="1" indent="-337632">
              <a:lnSpc>
                <a:spcPts val="4503"/>
              </a:lnSpc>
              <a:buFont typeface="Arial"/>
              <a:buChar char="•"/>
            </a:pPr>
            <a:r>
              <a:rPr lang="en-US" sz="3127" dirty="0">
                <a:solidFill>
                  <a:srgbClr val="084C6E"/>
                </a:solidFill>
                <a:latin typeface="Arial" panose="020B0604020202020204" pitchFamily="34" charset="0"/>
              </a:rPr>
              <a:t>Private Cloud </a:t>
            </a:r>
            <a:r>
              <a:rPr lang="en-US" sz="3127" dirty="0" err="1">
                <a:solidFill>
                  <a:srgbClr val="084C6E"/>
                </a:solidFill>
                <a:latin typeface="Arial" panose="020B0604020202020204" pitchFamily="34" charset="0"/>
              </a:rPr>
              <a:t>là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môi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trường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điện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toán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dành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riêng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cho</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một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tổ</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chức</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err="1">
                <a:solidFill>
                  <a:srgbClr val="084C6E"/>
                </a:solidFill>
                <a:latin typeface="Arial" panose="020B0604020202020204" pitchFamily="34" charset="0"/>
              </a:rPr>
              <a:t>Tất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cả</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tài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nguyên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trong</a:t>
            </a:r>
            <a:r>
              <a:rPr lang="en-US" sz="3127" dirty="0">
                <a:solidFill>
                  <a:srgbClr val="084C6E"/>
                </a:solidFill>
                <a:latin typeface="Arial" panose="020B0604020202020204" pitchFamily="34" charset="0"/>
              </a:rPr>
              <a:t> Private Cloud </a:t>
            </a:r>
            <a:r>
              <a:rPr lang="en-US" sz="3127" dirty="0" err="1">
                <a:solidFill>
                  <a:srgbClr val="084C6E"/>
                </a:solidFill>
                <a:latin typeface="Arial" panose="020B0604020202020204" pitchFamily="34" charset="0"/>
              </a:rPr>
              <a:t>đều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bị</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cô</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lập</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nằm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trong</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sự</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kiểm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soát</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của</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tổ</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chức</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a:solidFill>
                  <a:srgbClr val="084C6E"/>
                </a:solidFill>
                <a:latin typeface="Arial" panose="020B0604020202020204" pitchFamily="34" charset="0"/>
              </a:rPr>
              <a:t>Private Cloud </a:t>
            </a:r>
            <a:r>
              <a:rPr lang="en-US" sz="3127" dirty="0" err="1">
                <a:solidFill>
                  <a:srgbClr val="084C6E"/>
                </a:solidFill>
                <a:latin typeface="Arial" panose="020B0604020202020204" pitchFamily="34" charset="0"/>
              </a:rPr>
              <a:t>còn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được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gọi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là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nội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bộ</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hoặc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đám</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mây</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doanh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nghiệp</a:t>
            </a:r>
            <a:r>
              <a:rPr lang="en-US" sz="3127" dirty="0">
                <a:solidFill>
                  <a:srgbClr val="084C6E"/>
                </a:solidFill>
                <a:latin typeface="Arial" panose="020B0604020202020204" pitchFamily="34" charset="0"/>
              </a:rPr>
              <a:t>.</a:t>
            </a:r>
          </a:p>
          <a:p>
            <a:pPr marL="675264" lvl="1" indent="-337632">
              <a:lnSpc>
                <a:spcPts val="4503"/>
              </a:lnSpc>
              <a:buFont typeface="Arial"/>
              <a:buChar char="•"/>
            </a:pPr>
            <a:r>
              <a:rPr lang="en-US" sz="3127" dirty="0">
                <a:solidFill>
                  <a:srgbClr val="084C6E"/>
                </a:solidFill>
                <a:latin typeface="Arial" panose="020B0604020202020204" pitchFamily="34" charset="0"/>
              </a:rPr>
              <a:t>Private Cloud </a:t>
            </a:r>
            <a:r>
              <a:rPr lang="en-US" sz="3127" dirty="0" err="1">
                <a:solidFill>
                  <a:srgbClr val="084C6E"/>
                </a:solidFill>
                <a:latin typeface="Arial" panose="020B0604020202020204" pitchFamily="34" charset="0"/>
              </a:rPr>
              <a:t>khác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với</a:t>
            </a:r>
            <a:r>
              <a:rPr lang="en-US" sz="3127" dirty="0">
                <a:solidFill>
                  <a:srgbClr val="084C6E"/>
                </a:solidFill>
                <a:latin typeface="Arial" panose="020B0604020202020204" pitchFamily="34" charset="0"/>
              </a:rPr>
              <a:t> Public Cloud ở </a:t>
            </a:r>
            <a:r>
              <a:rPr lang="en-US" sz="3127" dirty="0" err="1">
                <a:solidFill>
                  <a:srgbClr val="084C6E"/>
                </a:solidFill>
                <a:latin typeface="Arial" panose="020B0604020202020204" pitchFamily="34" charset="0"/>
              </a:rPr>
              <a:t>chỗ</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nó</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được</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sở</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hữu</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và</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vận</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hành</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bởi</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tổ</a:t>
            </a:r>
            <a:r>
              <a:rPr lang="en-US" sz="3127" dirty="0">
                <a:solidFill>
                  <a:srgbClr val="084C6E"/>
                </a:solidFill>
                <a:latin typeface="Arial" panose="020B0604020202020204" pitchFamily="34" charset="0"/>
              </a:rPr>
              <a:t> </a:t>
            </a:r>
            <a:r>
              <a:rPr lang="en-US" sz="3127" dirty="0" err="1">
                <a:solidFill>
                  <a:srgbClr val="084C6E"/>
                </a:solidFill>
                <a:latin typeface="Arial" panose="020B0604020202020204" pitchFamily="34" charset="0"/>
              </a:rPr>
              <a:t>chức</a:t>
            </a:r>
            <a:r>
              <a:rPr lang="en-US" sz="3127" dirty="0">
                <a:solidFill>
                  <a:srgbClr val="084C6E"/>
                </a:solidFill>
                <a:latin typeface="Arial" panose="020B0604020202020204" pitchFamily="34" charset="0"/>
              </a:rPr>
              <a:t>.</a:t>
            </a:r>
          </a:p>
        </p:txBody>
      </p:sp>
      <p:sp>
        <p:nvSpPr>
          <p:cNvPr id="19" name="AutoShape 19"/>
          <p:cNvSpPr/>
          <p:nvPr/>
        </p:nvSpPr>
        <p:spPr>
          <a:xfrm>
            <a:off x="1595356" y="1923659"/>
            <a:ext cx="15156094" cy="93209"/>
          </a:xfrm>
          <a:prstGeom prst="line">
            <a:avLst/>
          </a:prstGeom>
          <a:ln w="19050" cap="flat">
            <a:solidFill>
              <a:srgbClr val="084C6E"/>
            </a:solidFill>
            <a:prstDash val="solid"/>
            <a:headEnd type="none" w="sm" len="sm"/>
            <a:tailEnd type="none" w="sm" len="sm"/>
          </a:ln>
        </p:spPr>
      </p:sp>
      <p:sp>
        <p:nvSpPr>
          <p:cNvPr id="20" name="TextBox 20"/>
          <p:cNvSpPr txBox="1"/>
          <p:nvPr/>
        </p:nvSpPr>
        <p:spPr>
          <a:xfrm>
            <a:off x="1879698" y="1420397"/>
            <a:ext cx="4442678" cy="438150"/>
          </a:xfrm>
          <a:prstGeom prst="rect">
            <a:avLst/>
          </a:prstGeom>
        </p:spPr>
        <p:txBody>
          <a:bodyPr lIns="0" tIns="0" rIns="0" bIns="0" rtlCol="0" anchor="t">
            <a:spAutoFit/>
          </a:bodyPr>
          <a:lstStyle/>
          <a:p>
            <a:pPr>
              <a:lnSpc>
                <a:spcPts val="3347"/>
              </a:lnSpc>
            </a:pPr>
            <a:r>
              <a:rPr lang="en-US" sz="2789" spc="-55">
                <a:solidFill>
                  <a:srgbClr val="084C6E"/>
                </a:solidFill>
                <a:latin typeface="Maven Pro Bold"/>
              </a:rPr>
              <a:t>2. Cơ sở lý thuyết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2725" y="4773829"/>
            <a:ext cx="2439256" cy="1857900"/>
          </a:xfrm>
          <a:custGeom>
            <a:avLst/>
            <a:gdLst/>
            <a:ahLst/>
            <a:cxnLst/>
            <a:rect l="l" t="t" r="r" b="b"/>
            <a:pathLst>
              <a:path w="2439256" h="1857900">
                <a:moveTo>
                  <a:pt x="0" y="0"/>
                </a:moveTo>
                <a:lnTo>
                  <a:pt x="2439255" y="0"/>
                </a:lnTo>
                <a:lnTo>
                  <a:pt x="2439255" y="1857900"/>
                </a:lnTo>
                <a:lnTo>
                  <a:pt x="0" y="185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712934" y="6751557"/>
            <a:ext cx="986217" cy="98621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590"/>
                </a:lnSpc>
              </a:pPr>
              <a:endParaRPr/>
            </a:p>
          </p:txBody>
        </p:sp>
      </p:grpSp>
      <p:grpSp>
        <p:nvGrpSpPr>
          <p:cNvPr id="6" name="Group 6"/>
          <p:cNvGrpSpPr/>
          <p:nvPr/>
        </p:nvGrpSpPr>
        <p:grpSpPr>
          <a:xfrm>
            <a:off x="4664515" y="3595772"/>
            <a:ext cx="1083056" cy="108305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590"/>
                </a:lnSpc>
              </a:pPr>
              <a:endParaRPr/>
            </a:p>
          </p:txBody>
        </p:sp>
      </p:grpSp>
      <p:sp>
        <p:nvSpPr>
          <p:cNvPr id="9" name="Freeform 9"/>
          <p:cNvSpPr/>
          <p:nvPr/>
        </p:nvSpPr>
        <p:spPr>
          <a:xfrm>
            <a:off x="4960698" y="3862053"/>
            <a:ext cx="501978" cy="587421"/>
          </a:xfrm>
          <a:custGeom>
            <a:avLst/>
            <a:gdLst/>
            <a:ahLst/>
            <a:cxnLst/>
            <a:rect l="l" t="t" r="r" b="b"/>
            <a:pathLst>
              <a:path w="501978" h="587421">
                <a:moveTo>
                  <a:pt x="0" y="0"/>
                </a:moveTo>
                <a:lnTo>
                  <a:pt x="501978" y="0"/>
                </a:lnTo>
                <a:lnTo>
                  <a:pt x="501978" y="587422"/>
                </a:lnTo>
                <a:lnTo>
                  <a:pt x="0" y="587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4935203" y="6973826"/>
            <a:ext cx="541680" cy="541680"/>
          </a:xfrm>
          <a:custGeom>
            <a:avLst/>
            <a:gdLst/>
            <a:ahLst/>
            <a:cxnLst/>
            <a:rect l="l" t="t" r="r" b="b"/>
            <a:pathLst>
              <a:path w="541680" h="541680">
                <a:moveTo>
                  <a:pt x="0" y="0"/>
                </a:moveTo>
                <a:lnTo>
                  <a:pt x="541680" y="0"/>
                </a:lnTo>
                <a:lnTo>
                  <a:pt x="541680" y="541679"/>
                </a:lnTo>
                <a:lnTo>
                  <a:pt x="0" y="5416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7178246" y="292334"/>
            <a:ext cx="634533" cy="634533"/>
          </a:xfrm>
          <a:custGeom>
            <a:avLst/>
            <a:gdLst/>
            <a:ahLst/>
            <a:cxnLst/>
            <a:rect l="l" t="t" r="r" b="b"/>
            <a:pathLst>
              <a:path w="634533" h="634533">
                <a:moveTo>
                  <a:pt x="0" y="0"/>
                </a:moveTo>
                <a:lnTo>
                  <a:pt x="634533" y="0"/>
                </a:lnTo>
                <a:lnTo>
                  <a:pt x="634533" y="634532"/>
                </a:lnTo>
                <a:lnTo>
                  <a:pt x="0" y="6345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flipH="1">
            <a:off x="541018" y="292334"/>
            <a:ext cx="634533" cy="634533"/>
          </a:xfrm>
          <a:custGeom>
            <a:avLst/>
            <a:gdLst/>
            <a:ahLst/>
            <a:cxnLst/>
            <a:rect l="l" t="t" r="r" b="b"/>
            <a:pathLst>
              <a:path w="634533" h="634533">
                <a:moveTo>
                  <a:pt x="634533" y="0"/>
                </a:moveTo>
                <a:lnTo>
                  <a:pt x="0" y="0"/>
                </a:lnTo>
                <a:lnTo>
                  <a:pt x="0" y="634532"/>
                </a:lnTo>
                <a:lnTo>
                  <a:pt x="634533" y="634532"/>
                </a:lnTo>
                <a:lnTo>
                  <a:pt x="63453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541018" y="4684632"/>
            <a:ext cx="1732670" cy="658415"/>
          </a:xfrm>
          <a:custGeom>
            <a:avLst/>
            <a:gdLst/>
            <a:ahLst/>
            <a:cxnLst/>
            <a:rect l="l" t="t" r="r" b="b"/>
            <a:pathLst>
              <a:path w="1732670" h="658415">
                <a:moveTo>
                  <a:pt x="0" y="0"/>
                </a:moveTo>
                <a:lnTo>
                  <a:pt x="1732670" y="0"/>
                </a:lnTo>
                <a:lnTo>
                  <a:pt x="1732670" y="658414"/>
                </a:lnTo>
                <a:lnTo>
                  <a:pt x="0" y="6584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4485841" y="2986172"/>
            <a:ext cx="1849583" cy="514350"/>
          </a:xfrm>
          <a:prstGeom prst="rect">
            <a:avLst/>
          </a:prstGeom>
        </p:spPr>
        <p:txBody>
          <a:bodyPr lIns="0" tIns="0" rIns="0" bIns="0" rtlCol="0" anchor="t">
            <a:spAutoFit/>
          </a:bodyPr>
          <a:lstStyle/>
          <a:p>
            <a:pPr marL="0" lvl="0" indent="0">
              <a:lnSpc>
                <a:spcPts val="3902"/>
              </a:lnSpc>
              <a:spcBef>
                <a:spcPct val="0"/>
              </a:spcBef>
            </a:pPr>
            <a:r>
              <a:rPr lang="en-US" sz="3251" dirty="0" err="1">
                <a:solidFill>
                  <a:srgbClr val="084C6E"/>
                </a:solidFill>
                <a:latin typeface="Arial" panose="020B0604020202020204" pitchFamily="34" charset="0"/>
              </a:rPr>
              <a:t>Ưu</a:t>
            </a:r>
            <a:r>
              <a:rPr lang="en-US" sz="3251" dirty="0">
                <a:solidFill>
                  <a:srgbClr val="084C6E"/>
                </a:solidFill>
                <a:latin typeface="Arial" panose="020B0604020202020204" pitchFamily="34" charset="0"/>
              </a:rPr>
              <a:t> </a:t>
            </a:r>
            <a:r>
              <a:rPr lang="en-US" sz="3251" dirty="0" err="1">
                <a:solidFill>
                  <a:srgbClr val="084C6E"/>
                </a:solidFill>
                <a:latin typeface="Arial" panose="020B0604020202020204" pitchFamily="34" charset="0"/>
              </a:rPr>
              <a:t>điểm</a:t>
            </a:r>
            <a:endParaRPr lang="en-US" sz="3251" dirty="0">
              <a:solidFill>
                <a:srgbClr val="084C6E"/>
              </a:solidFill>
              <a:latin typeface="Arial" panose="020B0604020202020204" pitchFamily="34" charset="0"/>
            </a:endParaRPr>
          </a:p>
        </p:txBody>
      </p:sp>
      <p:sp>
        <p:nvSpPr>
          <p:cNvPr id="15" name="TextBox 15"/>
          <p:cNvSpPr txBox="1"/>
          <p:nvPr/>
        </p:nvSpPr>
        <p:spPr>
          <a:xfrm>
            <a:off x="6335423" y="1185185"/>
            <a:ext cx="11241143" cy="4887813"/>
          </a:xfrm>
          <a:prstGeom prst="rect">
            <a:avLst/>
          </a:prstGeom>
        </p:spPr>
        <p:txBody>
          <a:bodyPr lIns="0" tIns="0" rIns="0" bIns="0" rtlCol="0" anchor="t">
            <a:spAutoFit/>
          </a:bodyPr>
          <a:lstStyle/>
          <a:p>
            <a:pPr marL="518160" lvl="1" indent="-259080" algn="l">
              <a:lnSpc>
                <a:spcPts val="3168"/>
              </a:lnSpc>
              <a:buFont typeface="Arial"/>
              <a:buChar char="•"/>
            </a:pPr>
            <a:r>
              <a:rPr lang="en-US" sz="2400" dirty="0" err="1">
                <a:solidFill>
                  <a:srgbClr val="084C6E"/>
                </a:solidFill>
                <a:latin typeface="Arial" panose="020B0604020202020204" pitchFamily="34" charset="0"/>
              </a:rPr>
              <a:t>H</a:t>
            </a:r>
            <a:r>
              <a:rPr lang="en-US" sz="2400" u="none" strike="noStrike" dirty="0" err="1">
                <a:solidFill>
                  <a:srgbClr val="084C6E"/>
                </a:solidFill>
                <a:latin typeface="Arial" panose="020B0604020202020204" pitchFamily="34" charset="0"/>
              </a:rPr>
              <a:t>iệu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suất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khả</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năng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đáp</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ứng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cao</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sở</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tầng</a:t>
            </a:r>
            <a:r>
              <a:rPr lang="en-US" sz="2400" u="none" strike="noStrike" dirty="0">
                <a:solidFill>
                  <a:srgbClr val="084C6E"/>
                </a:solidFill>
                <a:latin typeface="Arial" panose="020B0604020202020204" pitchFamily="34" charset="0"/>
              </a:rPr>
              <a:t> private cloud </a:t>
            </a:r>
            <a:r>
              <a:rPr lang="en-US" sz="2400" u="none" strike="noStrike" dirty="0" err="1">
                <a:solidFill>
                  <a:srgbClr val="084C6E"/>
                </a:solidFill>
                <a:latin typeface="Arial" panose="020B0604020202020204" pitchFamily="34" charset="0"/>
              </a:rPr>
              <a:t>được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thiết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kế</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triển</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khai</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để</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đáp</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ứng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nhu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cầu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cụ</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thể</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của</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tổ</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chức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Điều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này</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có</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thể</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giúp</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cải</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thiện</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hiệu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suất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khả</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năng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đáp</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ứng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của</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các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ứng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dụng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dịch</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vụ</a:t>
            </a:r>
            <a:r>
              <a:rPr lang="en-US" sz="2400" u="none" strike="noStrike" dirty="0">
                <a:solidFill>
                  <a:srgbClr val="084C6E"/>
                </a:solidFill>
                <a:latin typeface="Arial" panose="020B0604020202020204" pitchFamily="34" charset="0"/>
              </a:rPr>
              <a:t>.</a:t>
            </a:r>
          </a:p>
          <a:p>
            <a:pPr marL="518160" lvl="1" indent="-259080" algn="l">
              <a:lnSpc>
                <a:spcPts val="3168"/>
              </a:lnSpc>
              <a:buFont typeface="Arial"/>
              <a:buChar char="•"/>
            </a:pPr>
            <a:r>
              <a:rPr lang="en-US" sz="2400" u="none" strike="noStrike" dirty="0" err="1">
                <a:solidFill>
                  <a:srgbClr val="084C6E"/>
                </a:solidFill>
                <a:latin typeface="Arial" panose="020B0604020202020204" pitchFamily="34" charset="0"/>
              </a:rPr>
              <a:t>Bảo</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mật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quyền</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riêng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tư</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cao</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sở</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tầng</a:t>
            </a:r>
            <a:r>
              <a:rPr lang="en-US" sz="2400" u="none" strike="noStrike" dirty="0">
                <a:solidFill>
                  <a:srgbClr val="084C6E"/>
                </a:solidFill>
                <a:latin typeface="Arial" panose="020B0604020202020204" pitchFamily="34" charset="0"/>
              </a:rPr>
              <a:t> private cloud </a:t>
            </a:r>
            <a:r>
              <a:rPr lang="en-US" sz="2400" u="none" strike="noStrike" dirty="0" err="1">
                <a:solidFill>
                  <a:srgbClr val="084C6E"/>
                </a:solidFill>
                <a:latin typeface="Arial" panose="020B0604020202020204" pitchFamily="34" charset="0"/>
              </a:rPr>
              <a:t>nằm</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trong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quyền</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kiểm</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soát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của</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tổ</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chức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Điều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này</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giúp</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tăng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cường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bảo</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mật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quyền</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riêng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tư</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cho</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dữ</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liệu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ứng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dụng</a:t>
            </a:r>
            <a:r>
              <a:rPr lang="en-US" sz="2400" u="none" strike="noStrike" dirty="0">
                <a:solidFill>
                  <a:srgbClr val="084C6E"/>
                </a:solidFill>
                <a:latin typeface="Arial" panose="020B0604020202020204" pitchFamily="34" charset="0"/>
              </a:rPr>
              <a:t>.</a:t>
            </a:r>
          </a:p>
          <a:p>
            <a:pPr marL="518160" lvl="1" indent="-259080" algn="l">
              <a:lnSpc>
                <a:spcPts val="3168"/>
              </a:lnSpc>
              <a:buFont typeface="Arial"/>
              <a:buChar char="•"/>
            </a:pPr>
            <a:r>
              <a:rPr lang="en-US" sz="2400" u="none" strike="noStrike" dirty="0">
                <a:solidFill>
                  <a:srgbClr val="084C6E"/>
                </a:solidFill>
                <a:latin typeface="Arial" panose="020B0604020202020204" pitchFamily="34" charset="0"/>
              </a:rPr>
              <a:t>Linh </a:t>
            </a:r>
            <a:r>
              <a:rPr lang="en-US" sz="2400" u="none" strike="noStrike" dirty="0" err="1">
                <a:solidFill>
                  <a:srgbClr val="084C6E"/>
                </a:solidFill>
                <a:latin typeface="Arial" panose="020B0604020202020204" pitchFamily="34" charset="0"/>
              </a:rPr>
              <a:t>hoạt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khả</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năng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tùy</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chỉnh</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cao</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sở</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tầng</a:t>
            </a:r>
            <a:r>
              <a:rPr lang="en-US" sz="2400" u="none" strike="noStrike" dirty="0">
                <a:solidFill>
                  <a:srgbClr val="084C6E"/>
                </a:solidFill>
                <a:latin typeface="Arial" panose="020B0604020202020204" pitchFamily="34" charset="0"/>
              </a:rPr>
              <a:t> private cloud </a:t>
            </a:r>
            <a:r>
              <a:rPr lang="en-US" sz="2400" u="none" strike="noStrike" dirty="0" err="1">
                <a:solidFill>
                  <a:srgbClr val="084C6E"/>
                </a:solidFill>
                <a:latin typeface="Arial" panose="020B0604020202020204" pitchFamily="34" charset="0"/>
              </a:rPr>
              <a:t>có</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thể</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được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tùy</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chỉnh</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để</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đáp</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ứng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nhu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cầu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thay</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đổi</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của</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tổ</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chức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Điều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này</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giúp</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tổ</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chức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tiết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kiệm</a:t>
            </a:r>
            <a:r>
              <a:rPr lang="en-US" sz="2400" u="none" strike="noStrike" dirty="0">
                <a:solidFill>
                  <a:srgbClr val="084C6E"/>
                </a:solidFill>
                <a:latin typeface="Arial" panose="020B0604020202020204" pitchFamily="34" charset="0"/>
              </a:rPr>
              <a:t> chi </a:t>
            </a:r>
            <a:r>
              <a:rPr lang="en-US" sz="2400" u="none" strike="noStrike" dirty="0" err="1">
                <a:solidFill>
                  <a:srgbClr val="084C6E"/>
                </a:solidFill>
                <a:latin typeface="Arial" panose="020B0604020202020204" pitchFamily="34" charset="0"/>
              </a:rPr>
              <a:t>phí</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tối</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ưu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hóa</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hiệu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quả</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hoạt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động</a:t>
            </a:r>
            <a:r>
              <a:rPr lang="en-US" sz="2400" u="none" strike="noStrike" dirty="0">
                <a:solidFill>
                  <a:srgbClr val="084C6E"/>
                </a:solidFill>
                <a:latin typeface="Arial" panose="020B0604020202020204" pitchFamily="34" charset="0"/>
              </a:rPr>
              <a:t>.</a:t>
            </a:r>
          </a:p>
          <a:p>
            <a:pPr marL="518160" lvl="1" indent="-259080" algn="l">
              <a:lnSpc>
                <a:spcPts val="3168"/>
              </a:lnSpc>
              <a:buFont typeface="Arial"/>
              <a:buChar char="•"/>
            </a:pPr>
            <a:r>
              <a:rPr lang="en-US" sz="2400" u="none" strike="noStrike" dirty="0" err="1">
                <a:solidFill>
                  <a:srgbClr val="084C6E"/>
                </a:solidFill>
                <a:latin typeface="Arial" panose="020B0604020202020204" pitchFamily="34" charset="0"/>
              </a:rPr>
              <a:t>Khả</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năng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kiểm</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soát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quản</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lý</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cao</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Tổ</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chức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có</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toàn</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quyền</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kiểm</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soát</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quản</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lý</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sở</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tầng</a:t>
            </a:r>
            <a:r>
              <a:rPr lang="en-US" sz="2400" u="none" strike="noStrike" dirty="0">
                <a:solidFill>
                  <a:srgbClr val="084C6E"/>
                </a:solidFill>
                <a:latin typeface="Arial" panose="020B0604020202020204" pitchFamily="34" charset="0"/>
              </a:rPr>
              <a:t> private cloud. </a:t>
            </a:r>
            <a:r>
              <a:rPr lang="en-US" sz="2400" u="none" strike="noStrike" dirty="0" err="1">
                <a:solidFill>
                  <a:srgbClr val="084C6E"/>
                </a:solidFill>
                <a:latin typeface="Arial" panose="020B0604020202020204" pitchFamily="34" charset="0"/>
              </a:rPr>
              <a:t>Điều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này</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giúp</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tổ</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chức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đảm</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bảo</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rằng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cơ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sở</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hạ</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tầng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được</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sử</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dụng</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hiệu</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quả</a:t>
            </a:r>
            <a:r>
              <a:rPr lang="en-US" sz="2400" u="none" strike="noStrike" dirty="0">
                <a:solidFill>
                  <a:srgbClr val="084C6E"/>
                </a:solidFill>
                <a:latin typeface="Arial" panose="020B0604020202020204" pitchFamily="34" charset="0"/>
              </a:rPr>
              <a:t> </a:t>
            </a:r>
            <a:r>
              <a:rPr lang="en-US" sz="2400" u="none" strike="noStrike" dirty="0" err="1">
                <a:solidFill>
                  <a:srgbClr val="084C6E"/>
                </a:solidFill>
                <a:latin typeface="Arial" panose="020B0604020202020204" pitchFamily="34" charset="0"/>
              </a:rPr>
              <a:t>và</a:t>
            </a:r>
            <a:r>
              <a:rPr lang="en-US" sz="2400" u="none" strike="noStrike" dirty="0">
                <a:solidFill>
                  <a:srgbClr val="084C6E"/>
                </a:solidFill>
                <a:latin typeface="Arial" panose="020B0604020202020204" pitchFamily="34" charset="0"/>
              </a:rPr>
              <a:t> an </a:t>
            </a:r>
            <a:r>
              <a:rPr lang="en-US" sz="2400" u="none" strike="noStrike" dirty="0" err="1">
                <a:solidFill>
                  <a:srgbClr val="084C6E"/>
                </a:solidFill>
                <a:latin typeface="Arial" panose="020B0604020202020204" pitchFamily="34" charset="0"/>
              </a:rPr>
              <a:t>toàn</a:t>
            </a:r>
            <a:r>
              <a:rPr lang="en-US" sz="2400" u="none" strike="noStrike" dirty="0">
                <a:solidFill>
                  <a:srgbClr val="084C6E"/>
                </a:solidFill>
                <a:latin typeface="Arial" panose="020B0604020202020204" pitchFamily="34" charset="0"/>
              </a:rPr>
              <a:t>.</a:t>
            </a:r>
          </a:p>
        </p:txBody>
      </p:sp>
      <p:sp>
        <p:nvSpPr>
          <p:cNvPr id="16" name="TextBox 16"/>
          <p:cNvSpPr txBox="1"/>
          <p:nvPr/>
        </p:nvSpPr>
        <p:spPr>
          <a:xfrm>
            <a:off x="4316596" y="180975"/>
            <a:ext cx="9720605" cy="847725"/>
          </a:xfrm>
          <a:prstGeom prst="rect">
            <a:avLst/>
          </a:prstGeom>
        </p:spPr>
        <p:txBody>
          <a:bodyPr lIns="0" tIns="0" rIns="0" bIns="0" rtlCol="0" anchor="t">
            <a:spAutoFit/>
          </a:bodyPr>
          <a:lstStyle/>
          <a:p>
            <a:pPr marL="0" lvl="0" indent="0" algn="ctr">
              <a:lnSpc>
                <a:spcPts val="6661"/>
              </a:lnSpc>
              <a:spcBef>
                <a:spcPct val="0"/>
              </a:spcBef>
            </a:pPr>
            <a:r>
              <a:rPr lang="en-US" sz="5551">
                <a:solidFill>
                  <a:srgbClr val="084C6E"/>
                </a:solidFill>
                <a:latin typeface="Maven Pro Bold"/>
              </a:rPr>
              <a:t>PRIVATE CLOUD</a:t>
            </a:r>
          </a:p>
        </p:txBody>
      </p:sp>
      <p:sp>
        <p:nvSpPr>
          <p:cNvPr id="17" name="TextBox 17"/>
          <p:cNvSpPr txBox="1"/>
          <p:nvPr/>
        </p:nvSpPr>
        <p:spPr>
          <a:xfrm>
            <a:off x="274681" y="5507253"/>
            <a:ext cx="2265343" cy="846719"/>
          </a:xfrm>
          <a:prstGeom prst="rect">
            <a:avLst/>
          </a:prstGeom>
        </p:spPr>
        <p:txBody>
          <a:bodyPr lIns="0" tIns="0" rIns="0" bIns="0" rtlCol="0" anchor="t">
            <a:spAutoFit/>
          </a:bodyPr>
          <a:lstStyle/>
          <a:p>
            <a:pPr algn="ctr">
              <a:lnSpc>
                <a:spcPts val="3373"/>
              </a:lnSpc>
            </a:pPr>
            <a:r>
              <a:rPr lang="en-US" sz="2811" spc="-56" dirty="0" err="1">
                <a:solidFill>
                  <a:srgbClr val="084C6E"/>
                </a:solidFill>
                <a:latin typeface="Arial" panose="020B0604020202020204" pitchFamily="34" charset="0"/>
              </a:rPr>
              <a:t>Ưu</a:t>
            </a:r>
            <a:r>
              <a:rPr lang="en-US" sz="2811" spc="-56" dirty="0">
                <a:solidFill>
                  <a:srgbClr val="084C6E"/>
                </a:solidFill>
                <a:latin typeface="Arial" panose="020B0604020202020204" pitchFamily="34" charset="0"/>
              </a:rPr>
              <a:t> </a:t>
            </a:r>
            <a:r>
              <a:rPr lang="en-US" sz="2811" spc="-56" dirty="0" err="1">
                <a:solidFill>
                  <a:srgbClr val="084C6E"/>
                </a:solidFill>
                <a:latin typeface="Arial" panose="020B0604020202020204" pitchFamily="34" charset="0"/>
              </a:rPr>
              <a:t>và</a:t>
            </a:r>
            <a:r>
              <a:rPr lang="en-US" sz="2811" spc="-56" dirty="0">
                <a:solidFill>
                  <a:srgbClr val="084C6E"/>
                </a:solidFill>
                <a:latin typeface="Arial" panose="020B0604020202020204" pitchFamily="34" charset="0"/>
              </a:rPr>
              <a:t> </a:t>
            </a:r>
            <a:r>
              <a:rPr lang="en-US" sz="2811" spc="-56" dirty="0" err="1">
                <a:solidFill>
                  <a:srgbClr val="084C6E"/>
                </a:solidFill>
                <a:latin typeface="Arial" panose="020B0604020202020204" pitchFamily="34" charset="0"/>
              </a:rPr>
              <a:t>nhược</a:t>
            </a:r>
            <a:r>
              <a:rPr lang="en-US" sz="2811" spc="-56" dirty="0">
                <a:solidFill>
                  <a:srgbClr val="084C6E"/>
                </a:solidFill>
                <a:latin typeface="Arial" panose="020B0604020202020204" pitchFamily="34" charset="0"/>
              </a:rPr>
              <a:t> </a:t>
            </a:r>
            <a:r>
              <a:rPr lang="en-US" sz="2811" spc="-56" dirty="0" err="1">
                <a:solidFill>
                  <a:srgbClr val="084C6E"/>
                </a:solidFill>
                <a:latin typeface="Arial" panose="020B0604020202020204" pitchFamily="34" charset="0"/>
              </a:rPr>
              <a:t>điểm</a:t>
            </a:r>
            <a:endParaRPr lang="en-US" sz="2811" spc="-56" dirty="0">
              <a:solidFill>
                <a:srgbClr val="084C6E"/>
              </a:solidFill>
              <a:latin typeface="Arial" panose="020B0604020202020204" pitchFamily="34" charset="0"/>
            </a:endParaRPr>
          </a:p>
        </p:txBody>
      </p:sp>
      <p:sp>
        <p:nvSpPr>
          <p:cNvPr id="18" name="TextBox 18"/>
          <p:cNvSpPr txBox="1"/>
          <p:nvPr/>
        </p:nvSpPr>
        <p:spPr>
          <a:xfrm>
            <a:off x="4010151" y="7813974"/>
            <a:ext cx="2403071" cy="514350"/>
          </a:xfrm>
          <a:prstGeom prst="rect">
            <a:avLst/>
          </a:prstGeom>
        </p:spPr>
        <p:txBody>
          <a:bodyPr lIns="0" tIns="0" rIns="0" bIns="0" rtlCol="0" anchor="t">
            <a:spAutoFit/>
          </a:bodyPr>
          <a:lstStyle/>
          <a:p>
            <a:pPr marL="0" lvl="0" indent="0">
              <a:lnSpc>
                <a:spcPts val="3902"/>
              </a:lnSpc>
              <a:spcBef>
                <a:spcPct val="0"/>
              </a:spcBef>
            </a:pPr>
            <a:r>
              <a:rPr lang="en-US" sz="3251" dirty="0" err="1">
                <a:solidFill>
                  <a:srgbClr val="084C6E"/>
                </a:solidFill>
                <a:latin typeface="Arial" panose="020B0604020202020204" pitchFamily="34" charset="0"/>
              </a:rPr>
              <a:t>Nhược</a:t>
            </a:r>
            <a:r>
              <a:rPr lang="en-US" sz="3251" dirty="0">
                <a:solidFill>
                  <a:srgbClr val="084C6E"/>
                </a:solidFill>
                <a:latin typeface="Arial" panose="020B0604020202020204" pitchFamily="34" charset="0"/>
              </a:rPr>
              <a:t> </a:t>
            </a:r>
            <a:r>
              <a:rPr lang="en-US" sz="3251" dirty="0" err="1">
                <a:solidFill>
                  <a:srgbClr val="084C6E"/>
                </a:solidFill>
                <a:latin typeface="Arial" panose="020B0604020202020204" pitchFamily="34" charset="0"/>
              </a:rPr>
              <a:t>điểm</a:t>
            </a:r>
            <a:endParaRPr lang="en-US" sz="3251" dirty="0">
              <a:solidFill>
                <a:srgbClr val="084C6E"/>
              </a:solidFill>
              <a:latin typeface="Arial" panose="020B0604020202020204" pitchFamily="34" charset="0"/>
            </a:endParaRPr>
          </a:p>
        </p:txBody>
      </p:sp>
      <p:sp>
        <p:nvSpPr>
          <p:cNvPr id="19" name="TextBox 19"/>
          <p:cNvSpPr txBox="1"/>
          <p:nvPr/>
        </p:nvSpPr>
        <p:spPr>
          <a:xfrm>
            <a:off x="6335423" y="7117925"/>
            <a:ext cx="10923877" cy="2425729"/>
          </a:xfrm>
          <a:prstGeom prst="rect">
            <a:avLst/>
          </a:prstGeom>
        </p:spPr>
        <p:txBody>
          <a:bodyPr lIns="0" tIns="0" rIns="0" bIns="0" rtlCol="0" anchor="t">
            <a:spAutoFit/>
          </a:bodyPr>
          <a:lstStyle/>
          <a:p>
            <a:pPr marL="519224" lvl="1" indent="-259612" algn="l">
              <a:lnSpc>
                <a:spcPts val="3174"/>
              </a:lnSpc>
              <a:spcBef>
                <a:spcPct val="0"/>
              </a:spcBef>
              <a:buFont typeface="Arial"/>
              <a:buChar char="•"/>
            </a:pPr>
            <a:r>
              <a:rPr lang="en-US" sz="2404" dirty="0">
                <a:solidFill>
                  <a:srgbClr val="084C6E"/>
                </a:solidFill>
                <a:latin typeface="Arial" panose="020B0604020202020204" pitchFamily="34" charset="0"/>
              </a:rPr>
              <a:t>Chi </a:t>
            </a:r>
            <a:r>
              <a:rPr lang="en-US" sz="2404" dirty="0" err="1">
                <a:solidFill>
                  <a:srgbClr val="084C6E"/>
                </a:solidFill>
                <a:latin typeface="Arial" panose="020B0604020202020204" pitchFamily="34" charset="0"/>
              </a:rPr>
              <a:t>phí</a:t>
            </a:r>
            <a:r>
              <a:rPr lang="en-US" sz="2404" dirty="0">
                <a:solidFill>
                  <a:srgbClr val="084C6E"/>
                </a:solidFill>
                <a:latin typeface="Arial" panose="020B0604020202020204" pitchFamily="34" charset="0"/>
              </a:rPr>
              <a:t> </a:t>
            </a:r>
            <a:r>
              <a:rPr lang="en-US" sz="2404" dirty="0" err="1">
                <a:solidFill>
                  <a:srgbClr val="084C6E"/>
                </a:solidFill>
                <a:latin typeface="Arial" panose="020B0604020202020204" pitchFamily="34" charset="0"/>
              </a:rPr>
              <a:t>ca</a:t>
            </a:r>
            <a:r>
              <a:rPr lang="en-US" sz="2404" u="none" strike="noStrike" dirty="0" err="1">
                <a:solidFill>
                  <a:srgbClr val="084C6E"/>
                </a:solidFill>
                <a:latin typeface="Arial" panose="020B0604020202020204" pitchFamily="34" charset="0"/>
              </a:rPr>
              <a:t>o</a:t>
            </a:r>
            <a:r>
              <a:rPr lang="en-US" sz="2404" u="none" strike="noStrike" dirty="0">
                <a:solidFill>
                  <a:srgbClr val="084C6E"/>
                </a:solidFill>
                <a:latin typeface="Arial" panose="020B0604020202020204" pitchFamily="34" charset="0"/>
              </a:rPr>
              <a:t>: Chi </a:t>
            </a:r>
            <a:r>
              <a:rPr lang="en-US" sz="2404" u="none" strike="noStrike" dirty="0" err="1">
                <a:solidFill>
                  <a:srgbClr val="084C6E"/>
                </a:solidFill>
                <a:latin typeface="Arial" panose="020B0604020202020204" pitchFamily="34" charset="0"/>
              </a:rPr>
              <a:t>phí</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triển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khai</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và</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vận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hành</a:t>
            </a:r>
            <a:r>
              <a:rPr lang="en-US" sz="2404" u="none" strike="noStrike" dirty="0">
                <a:solidFill>
                  <a:srgbClr val="084C6E"/>
                </a:solidFill>
                <a:latin typeface="Arial" panose="020B0604020202020204" pitchFamily="34" charset="0"/>
              </a:rPr>
              <a:t> private cloud </a:t>
            </a:r>
            <a:r>
              <a:rPr lang="en-US" sz="2404" u="none" strike="noStrike" dirty="0" err="1">
                <a:solidFill>
                  <a:srgbClr val="084C6E"/>
                </a:solidFill>
                <a:latin typeface="Arial" panose="020B0604020202020204" pitchFamily="34" charset="0"/>
              </a:rPr>
              <a:t>có</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thể</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cao</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hơn</a:t>
            </a:r>
            <a:r>
              <a:rPr lang="en-US" sz="2404" u="none" strike="noStrike" dirty="0">
                <a:solidFill>
                  <a:srgbClr val="084C6E"/>
                </a:solidFill>
                <a:latin typeface="Arial" panose="020B0604020202020204" pitchFamily="34" charset="0"/>
              </a:rPr>
              <a:t> so </a:t>
            </a:r>
            <a:r>
              <a:rPr lang="en-US" sz="2404" u="none" strike="noStrike" dirty="0" err="1">
                <a:solidFill>
                  <a:srgbClr val="084C6E"/>
                </a:solidFill>
                <a:latin typeface="Arial" panose="020B0604020202020204" pitchFamily="34" charset="0"/>
              </a:rPr>
              <a:t>với</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các</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mô</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hình</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điện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toán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đám</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mây</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khác</a:t>
            </a:r>
            <a:r>
              <a:rPr lang="en-US" sz="2404" u="none" strike="noStrike" dirty="0">
                <a:solidFill>
                  <a:srgbClr val="084C6E"/>
                </a:solidFill>
                <a:latin typeface="Arial" panose="020B0604020202020204" pitchFamily="34" charset="0"/>
              </a:rPr>
              <a:t>.</a:t>
            </a:r>
          </a:p>
          <a:p>
            <a:pPr marL="519224" lvl="1" indent="-259612" algn="l">
              <a:lnSpc>
                <a:spcPts val="3174"/>
              </a:lnSpc>
              <a:spcBef>
                <a:spcPct val="0"/>
              </a:spcBef>
              <a:buFont typeface="Arial"/>
              <a:buChar char="•"/>
            </a:pPr>
            <a:r>
              <a:rPr lang="en-US" sz="2404" u="none" strike="noStrike" dirty="0" err="1">
                <a:solidFill>
                  <a:srgbClr val="084C6E"/>
                </a:solidFill>
                <a:latin typeface="Arial" panose="020B0604020202020204" pitchFamily="34" charset="0"/>
              </a:rPr>
              <a:t>Yêu</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cầu</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kỹ</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năng</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và</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chuyên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môn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cao</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Việc</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triển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khai</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và</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quản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lý</a:t>
            </a:r>
            <a:r>
              <a:rPr lang="en-US" sz="2404" u="none" strike="noStrike" dirty="0">
                <a:solidFill>
                  <a:srgbClr val="084C6E"/>
                </a:solidFill>
                <a:latin typeface="Arial" panose="020B0604020202020204" pitchFamily="34" charset="0"/>
              </a:rPr>
              <a:t> private cloud </a:t>
            </a:r>
            <a:r>
              <a:rPr lang="en-US" sz="2404" u="none" strike="noStrike" dirty="0" err="1">
                <a:solidFill>
                  <a:srgbClr val="084C6E"/>
                </a:solidFill>
                <a:latin typeface="Arial" panose="020B0604020202020204" pitchFamily="34" charset="0"/>
              </a:rPr>
              <a:t>đòi</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hỏi</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kỹ</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năng</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và</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chuyên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môn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cao</a:t>
            </a:r>
            <a:r>
              <a:rPr lang="en-US" sz="2404" u="none" strike="noStrike" dirty="0">
                <a:solidFill>
                  <a:srgbClr val="084C6E"/>
                </a:solidFill>
                <a:latin typeface="Arial" panose="020B0604020202020204" pitchFamily="34" charset="0"/>
              </a:rPr>
              <a:t>.</a:t>
            </a:r>
          </a:p>
          <a:p>
            <a:pPr marL="519224" lvl="1" indent="-259612" algn="l">
              <a:lnSpc>
                <a:spcPts val="3174"/>
              </a:lnSpc>
              <a:spcBef>
                <a:spcPct val="0"/>
              </a:spcBef>
              <a:buFont typeface="Arial"/>
              <a:buChar char="•"/>
            </a:pPr>
            <a:r>
              <a:rPr lang="en-US" sz="2404" u="none" strike="noStrike" dirty="0" err="1">
                <a:solidFill>
                  <a:srgbClr val="084C6E"/>
                </a:solidFill>
                <a:latin typeface="Arial" panose="020B0604020202020204" pitchFamily="34" charset="0"/>
              </a:rPr>
              <a:t>Giới</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hạn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khả</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năng</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mở</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rộng</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Khả</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năng</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mở</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rộng</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của</a:t>
            </a:r>
            <a:r>
              <a:rPr lang="en-US" sz="2404" u="none" strike="noStrike" dirty="0">
                <a:solidFill>
                  <a:srgbClr val="084C6E"/>
                </a:solidFill>
                <a:latin typeface="Arial" panose="020B0604020202020204" pitchFamily="34" charset="0"/>
              </a:rPr>
              <a:t> private cloud </a:t>
            </a:r>
            <a:r>
              <a:rPr lang="en-US" sz="2404" u="none" strike="noStrike" dirty="0" err="1">
                <a:solidFill>
                  <a:srgbClr val="084C6E"/>
                </a:solidFill>
                <a:latin typeface="Arial" panose="020B0604020202020204" pitchFamily="34" charset="0"/>
              </a:rPr>
              <a:t>có</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thể</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bị</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giới</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hạn</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bởi</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cơ</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sở</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hạ</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tầng</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vật</a:t>
            </a:r>
            <a:r>
              <a:rPr lang="en-US" sz="2404" u="none" strike="noStrike" dirty="0">
                <a:solidFill>
                  <a:srgbClr val="084C6E"/>
                </a:solidFill>
                <a:latin typeface="Arial" panose="020B0604020202020204" pitchFamily="34" charset="0"/>
              </a:rPr>
              <a:t> </a:t>
            </a:r>
            <a:r>
              <a:rPr lang="en-US" sz="2404" u="none" strike="noStrike" dirty="0" err="1">
                <a:solidFill>
                  <a:srgbClr val="084C6E"/>
                </a:solidFill>
                <a:latin typeface="Arial" panose="020B0604020202020204" pitchFamily="34" charset="0"/>
              </a:rPr>
              <a:t>lý</a:t>
            </a:r>
            <a:r>
              <a:rPr lang="en-US" sz="2404" u="none" strike="noStrike" dirty="0">
                <a:solidFill>
                  <a:srgbClr val="084C6E"/>
                </a:solidFill>
                <a:latin typeface="Arial" panose="020B0604020202020204" pitchFamily="34"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807117585"/>
              </p:ext>
            </p:extLst>
          </p:nvPr>
        </p:nvGraphicFramePr>
        <p:xfrm>
          <a:off x="0" y="-55033"/>
          <a:ext cx="18288000" cy="10476047"/>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600703">
                  <a:extLst>
                    <a:ext uri="{9D8B030D-6E8A-4147-A177-3AD203B41FA5}">
                      <a16:colId xmlns:a16="http://schemas.microsoft.com/office/drawing/2014/main" val="20002"/>
                    </a:ext>
                  </a:extLst>
                </a:gridCol>
                <a:gridCol w="4543297">
                  <a:extLst>
                    <a:ext uri="{9D8B030D-6E8A-4147-A177-3AD203B41FA5}">
                      <a16:colId xmlns:a16="http://schemas.microsoft.com/office/drawing/2014/main" val="20003"/>
                    </a:ext>
                  </a:extLst>
                </a:gridCol>
              </a:tblGrid>
              <a:tr h="658422">
                <a:tc>
                  <a:txBody>
                    <a:bodyPr/>
                    <a:lstStyle/>
                    <a:p>
                      <a:pPr algn="ctr">
                        <a:lnSpc>
                          <a:spcPts val="2940"/>
                        </a:lnSpc>
                        <a:defRPr/>
                      </a:pPr>
                      <a:r>
                        <a:rPr lang="en-US" sz="2100" dirty="0" err="1">
                          <a:solidFill>
                            <a:srgbClr val="000000"/>
                          </a:solidFill>
                          <a:latin typeface="Arial" panose="020B0604020202020204" pitchFamily="34" charset="0"/>
                          <a:cs typeface="Arial" panose="020B0604020202020204" pitchFamily="34" charset="0"/>
                        </a:rPr>
                        <a:t>Đặc</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điểm</a:t>
                      </a:r>
                      <a:r>
                        <a:rPr lang="en-US" sz="2100" dirty="0">
                          <a:solidFill>
                            <a:srgbClr val="000000"/>
                          </a:solidFill>
                          <a:latin typeface="Arial" panose="020B0604020202020204" pitchFamily="34" charset="0"/>
                          <a:cs typeface="Arial" panose="020B0604020202020204" pitchFamily="34" charset="0"/>
                        </a:rPr>
                        <a:t>	</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Arial" panose="020B0604020202020204" pitchFamily="34" charset="0"/>
                          <a:cs typeface="Arial" panose="020B0604020202020204" pitchFamily="34" charset="0"/>
                        </a:rPr>
                        <a:t>Private cloud</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Arial" panose="020B0604020202020204" pitchFamily="34" charset="0"/>
                          <a:cs typeface="Arial" panose="020B0604020202020204" pitchFamily="34" charset="0"/>
                        </a:rPr>
                        <a:t>Public cloud	</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Arial" panose="020B0604020202020204" pitchFamily="34" charset="0"/>
                          <a:cs typeface="Arial" panose="020B0604020202020204" pitchFamily="34" charset="0"/>
                        </a:rPr>
                        <a:t>Hybrid cloud</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74877">
                <a:tc>
                  <a:txBody>
                    <a:bodyPr/>
                    <a:lstStyle/>
                    <a:p>
                      <a:pPr algn="l">
                        <a:lnSpc>
                          <a:spcPts val="3079"/>
                        </a:lnSpc>
                        <a:defRPr/>
                      </a:pPr>
                      <a:r>
                        <a:rPr lang="en-US" sz="2199" dirty="0" err="1">
                          <a:solidFill>
                            <a:srgbClr val="084C6E"/>
                          </a:solidFill>
                          <a:latin typeface="Arial" panose="020B0604020202020204" pitchFamily="34" charset="0"/>
                          <a:cs typeface="Arial" panose="020B0604020202020204" pitchFamily="34" charset="0"/>
                        </a:rPr>
                        <a:t>Sở</a:t>
                      </a:r>
                      <a:r>
                        <a:rPr lang="en-US" sz="2199" dirty="0">
                          <a:solidFill>
                            <a:srgbClr val="084C6E"/>
                          </a:solidFill>
                          <a:latin typeface="Arial" panose="020B0604020202020204" pitchFamily="34" charset="0"/>
                          <a:cs typeface="Arial" panose="020B0604020202020204" pitchFamily="34" charset="0"/>
                        </a:rPr>
                        <a:t> </a:t>
                      </a:r>
                      <a:r>
                        <a:rPr lang="en-US" sz="2199" dirty="0" err="1">
                          <a:solidFill>
                            <a:srgbClr val="084C6E"/>
                          </a:solidFill>
                          <a:latin typeface="Arial" panose="020B0604020202020204" pitchFamily="34" charset="0"/>
                          <a:cs typeface="Arial" panose="020B0604020202020204" pitchFamily="34" charset="0"/>
                        </a:rPr>
                        <a:t>hữu</a:t>
                      </a:r>
                      <a:r>
                        <a:rPr lang="en-US" sz="2199" dirty="0">
                          <a:solidFill>
                            <a:srgbClr val="084C6E"/>
                          </a:solidFill>
                          <a:latin typeface="Arial" panose="020B0604020202020204" pitchFamily="34" charset="0"/>
                          <a:cs typeface="Arial" panose="020B0604020202020204" pitchFamily="34" charset="0"/>
                        </a:rPr>
                        <a:t> </a:t>
                      </a:r>
                      <a:r>
                        <a:rPr lang="en-US" sz="2199" dirty="0" err="1">
                          <a:solidFill>
                            <a:srgbClr val="084C6E"/>
                          </a:solidFill>
                          <a:latin typeface="Arial" panose="020B0604020202020204" pitchFamily="34" charset="0"/>
                          <a:cs typeface="Arial" panose="020B0604020202020204" pitchFamily="34" charset="0"/>
                        </a:rPr>
                        <a:t>và</a:t>
                      </a:r>
                      <a:r>
                        <a:rPr lang="en-US" sz="2199" dirty="0">
                          <a:solidFill>
                            <a:srgbClr val="084C6E"/>
                          </a:solidFill>
                          <a:latin typeface="Arial" panose="020B0604020202020204" pitchFamily="34" charset="0"/>
                          <a:cs typeface="Arial" panose="020B0604020202020204" pitchFamily="34" charset="0"/>
                        </a:rPr>
                        <a:t> </a:t>
                      </a:r>
                      <a:r>
                        <a:rPr lang="en-US" sz="2199" dirty="0" err="1">
                          <a:solidFill>
                            <a:srgbClr val="084C6E"/>
                          </a:solidFill>
                          <a:latin typeface="Arial" panose="020B0604020202020204" pitchFamily="34" charset="0"/>
                          <a:cs typeface="Arial" panose="020B0604020202020204" pitchFamily="34" charset="0"/>
                        </a:rPr>
                        <a:t>quản</a:t>
                      </a:r>
                      <a:r>
                        <a:rPr lang="en-US" sz="2199" dirty="0">
                          <a:solidFill>
                            <a:srgbClr val="084C6E"/>
                          </a:solidFill>
                          <a:latin typeface="Arial" panose="020B0604020202020204" pitchFamily="34" charset="0"/>
                          <a:cs typeface="Arial" panose="020B0604020202020204" pitchFamily="34" charset="0"/>
                        </a:rPr>
                        <a:t> </a:t>
                      </a:r>
                      <a:r>
                        <a:rPr lang="en-US" sz="2199" dirty="0" err="1">
                          <a:solidFill>
                            <a:srgbClr val="084C6E"/>
                          </a:solidFill>
                          <a:latin typeface="Arial" panose="020B0604020202020204" pitchFamily="34" charset="0"/>
                          <a:cs typeface="Arial" panose="020B0604020202020204" pitchFamily="34" charset="0"/>
                        </a:rPr>
                        <a:t>lý</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dirty="0" err="1">
                          <a:solidFill>
                            <a:srgbClr val="000000"/>
                          </a:solidFill>
                          <a:latin typeface="Arial" panose="020B0604020202020204" pitchFamily="34" charset="0"/>
                          <a:cs typeface="Arial" panose="020B0604020202020204" pitchFamily="34" charset="0"/>
                        </a:rPr>
                        <a:t>Tổ</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chức</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sở</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hữu</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và</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quản</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lý</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cơ</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sở</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hạ</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tầng</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đám</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mây</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Nhà cung cấp đám mây sở hữu và quản lý cơ sở hạ tầng đám mây	</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Tổ chức sở hữu một phần cơ sở hạ tầng đám mây, phần còn lại được sở hữu và quản lý bởi nhà cung cấp đám mây</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74877">
                <a:tc>
                  <a:txBody>
                    <a:bodyPr/>
                    <a:lstStyle/>
                    <a:p>
                      <a:pPr algn="l">
                        <a:lnSpc>
                          <a:spcPts val="3079"/>
                        </a:lnSpc>
                        <a:defRPr/>
                      </a:pPr>
                      <a:r>
                        <a:rPr lang="en-US" sz="2199">
                          <a:solidFill>
                            <a:srgbClr val="084C6E"/>
                          </a:solidFill>
                          <a:latin typeface="Arial" panose="020B0604020202020204" pitchFamily="34" charset="0"/>
                          <a:cs typeface="Arial" panose="020B0604020202020204" pitchFamily="34" charset="0"/>
                        </a:rPr>
                        <a:t>Vị trí	</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dirty="0" err="1">
                          <a:solidFill>
                            <a:srgbClr val="000000"/>
                          </a:solidFill>
                          <a:latin typeface="Arial" panose="020B0604020202020204" pitchFamily="34" charset="0"/>
                          <a:cs typeface="Arial" panose="020B0604020202020204" pitchFamily="34" charset="0"/>
                        </a:rPr>
                        <a:t>Cơ</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sở</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hạ</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tầng</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đám</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mây</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được</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đặt</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tại</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trung</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tâm</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dữ</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liệu</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của</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tổ</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chức</a:t>
                      </a:r>
                      <a:r>
                        <a:rPr lang="en-US" sz="2100" dirty="0">
                          <a:solidFill>
                            <a:srgbClr val="000000"/>
                          </a:solidFill>
                          <a:latin typeface="Arial" panose="020B0604020202020204" pitchFamily="34" charset="0"/>
                          <a:cs typeface="Arial" panose="020B0604020202020204" pitchFamily="34" charset="0"/>
                        </a:rPr>
                        <a:t>	</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Cơ sở hạ tầng đám mây được đặt tại trung tâm dữ liệu của nhà cung cấp đám mây</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Cơ sở hạ tầng đám mây có thể được đặt tại trung tâm dữ liệu của tổ chức hoặc nhà cung cấp đám mây</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38044">
                <a:tc>
                  <a:txBody>
                    <a:bodyPr/>
                    <a:lstStyle/>
                    <a:p>
                      <a:pPr algn="l">
                        <a:lnSpc>
                          <a:spcPts val="3079"/>
                        </a:lnSpc>
                        <a:defRPr/>
                      </a:pPr>
                      <a:r>
                        <a:rPr lang="en-US" sz="2199">
                          <a:solidFill>
                            <a:srgbClr val="084C6E"/>
                          </a:solidFill>
                          <a:latin typeface="Arial" panose="020B0604020202020204" pitchFamily="34" charset="0"/>
                          <a:cs typeface="Arial" panose="020B0604020202020204" pitchFamily="34" charset="0"/>
                        </a:rPr>
                        <a:t>Khả năng mở rộng</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dirty="0" err="1">
                          <a:solidFill>
                            <a:srgbClr val="000000"/>
                          </a:solidFill>
                          <a:latin typeface="Arial" panose="020B0604020202020204" pitchFamily="34" charset="0"/>
                          <a:cs typeface="Arial" panose="020B0604020202020204" pitchFamily="34" charset="0"/>
                        </a:rPr>
                        <a:t>Có</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thể</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được</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tùy</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chỉnh</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để</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đáp</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ứng</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nhu</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cầu</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cụ</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thể</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của</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tổ</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chức</a:t>
                      </a:r>
                      <a:r>
                        <a:rPr lang="en-US" sz="2100" dirty="0">
                          <a:solidFill>
                            <a:srgbClr val="000000"/>
                          </a:solidFill>
                          <a:latin typeface="Arial" panose="020B0604020202020204" pitchFamily="34" charset="0"/>
                          <a:cs typeface="Arial" panose="020B0604020202020204" pitchFamily="34" charset="0"/>
                        </a:rPr>
                        <a:t>	</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dirty="0" err="1">
                          <a:solidFill>
                            <a:srgbClr val="000000"/>
                          </a:solidFill>
                          <a:latin typeface="Arial" panose="020B0604020202020204" pitchFamily="34" charset="0"/>
                          <a:cs typeface="Arial" panose="020B0604020202020204" pitchFamily="34" charset="0"/>
                        </a:rPr>
                        <a:t>Có</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thể</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mở</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rộng</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nhanh</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chóng</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để</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đáp</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ứng</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nhu</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cầu</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thay</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đổi</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của</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tổ</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chức</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Có thể mở rộng linh hoạt để đáp ứng nhu cầu của cả tổ chức và nhà cung cấp đám mây</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8700">
                <a:tc>
                  <a:txBody>
                    <a:bodyPr/>
                    <a:lstStyle/>
                    <a:p>
                      <a:pPr algn="l">
                        <a:lnSpc>
                          <a:spcPts val="3079"/>
                        </a:lnSpc>
                        <a:defRPr/>
                      </a:pPr>
                      <a:r>
                        <a:rPr lang="en-US" sz="2199">
                          <a:solidFill>
                            <a:srgbClr val="084C6E"/>
                          </a:solidFill>
                          <a:latin typeface="Arial" panose="020B0604020202020204" pitchFamily="34" charset="0"/>
                          <a:cs typeface="Arial" panose="020B0604020202020204" pitchFamily="34" charset="0"/>
                        </a:rPr>
                        <a:t>Bảo mật và quyền riêng tư	</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Cao</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dirty="0">
                          <a:solidFill>
                            <a:srgbClr val="000000"/>
                          </a:solidFill>
                          <a:latin typeface="Arial" panose="020B0604020202020204" pitchFamily="34" charset="0"/>
                          <a:cs typeface="Arial" panose="020B0604020202020204" pitchFamily="34" charset="0"/>
                        </a:rPr>
                        <a:t>Trung </a:t>
                      </a:r>
                      <a:r>
                        <a:rPr lang="en-US" sz="2100" dirty="0" err="1">
                          <a:solidFill>
                            <a:srgbClr val="000000"/>
                          </a:solidFill>
                          <a:latin typeface="Arial" panose="020B0604020202020204" pitchFamily="34" charset="0"/>
                          <a:cs typeface="Arial" panose="020B0604020202020204" pitchFamily="34" charset="0"/>
                        </a:rPr>
                        <a:t>bình</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Tùy thuộc vào mô hình triển khai</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77507">
                <a:tc>
                  <a:txBody>
                    <a:bodyPr/>
                    <a:lstStyle/>
                    <a:p>
                      <a:pPr algn="l">
                        <a:lnSpc>
                          <a:spcPts val="3079"/>
                        </a:lnSpc>
                        <a:defRPr/>
                      </a:pPr>
                      <a:r>
                        <a:rPr lang="en-US" sz="2199">
                          <a:solidFill>
                            <a:srgbClr val="084C6E"/>
                          </a:solidFill>
                          <a:latin typeface="Arial" panose="020B0604020202020204" pitchFamily="34" charset="0"/>
                          <a:cs typeface="Arial" panose="020B0604020202020204" pitchFamily="34" charset="0"/>
                        </a:rPr>
                        <a:t>Chi phí	</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Cao</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dirty="0" err="1">
                          <a:solidFill>
                            <a:srgbClr val="000000"/>
                          </a:solidFill>
                          <a:latin typeface="Arial" panose="020B0604020202020204" pitchFamily="34" charset="0"/>
                          <a:cs typeface="Arial" panose="020B0604020202020204" pitchFamily="34" charset="0"/>
                        </a:rPr>
                        <a:t>Thấp</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Trung bình</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68743">
                <a:tc>
                  <a:txBody>
                    <a:bodyPr/>
                    <a:lstStyle/>
                    <a:p>
                      <a:pPr algn="l">
                        <a:lnSpc>
                          <a:spcPts val="3079"/>
                        </a:lnSpc>
                        <a:defRPr/>
                      </a:pPr>
                      <a:r>
                        <a:rPr lang="en-US" sz="2199">
                          <a:solidFill>
                            <a:srgbClr val="084C6E"/>
                          </a:solidFill>
                          <a:latin typeface="Arial" panose="020B0604020202020204" pitchFamily="34" charset="0"/>
                          <a:cs typeface="Arial" panose="020B0604020202020204" pitchFamily="34" charset="0"/>
                        </a:rPr>
                        <a:t>Yêu cầu kỹ năng và chuyên môn	</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Cao</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dirty="0">
                          <a:solidFill>
                            <a:srgbClr val="000000"/>
                          </a:solidFill>
                          <a:latin typeface="Arial" panose="020B0604020202020204" pitchFamily="34" charset="0"/>
                          <a:cs typeface="Arial" panose="020B0604020202020204" pitchFamily="34" charset="0"/>
                        </a:rPr>
                        <a:t>Trung </a:t>
                      </a:r>
                      <a:r>
                        <a:rPr lang="en-US" sz="2100" dirty="0" err="1">
                          <a:solidFill>
                            <a:srgbClr val="000000"/>
                          </a:solidFill>
                          <a:latin typeface="Arial" panose="020B0604020202020204" pitchFamily="34" charset="0"/>
                          <a:cs typeface="Arial" panose="020B0604020202020204" pitchFamily="34" charset="0"/>
                        </a:rPr>
                        <a:t>bình</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dirty="0">
                          <a:solidFill>
                            <a:srgbClr val="000000"/>
                          </a:solidFill>
                          <a:latin typeface="Arial" panose="020B0604020202020204" pitchFamily="34" charset="0"/>
                          <a:cs typeface="Arial" panose="020B0604020202020204" pitchFamily="34" charset="0"/>
                        </a:rPr>
                        <a:t>Trung </a:t>
                      </a:r>
                      <a:r>
                        <a:rPr lang="en-US" sz="2100" dirty="0" err="1">
                          <a:solidFill>
                            <a:srgbClr val="000000"/>
                          </a:solidFill>
                          <a:latin typeface="Arial" panose="020B0604020202020204" pitchFamily="34" charset="0"/>
                          <a:cs typeface="Arial" panose="020B0604020202020204" pitchFamily="34" charset="0"/>
                        </a:rPr>
                        <a:t>bình</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74877">
                <a:tc>
                  <a:txBody>
                    <a:bodyPr/>
                    <a:lstStyle/>
                    <a:p>
                      <a:pPr algn="l">
                        <a:lnSpc>
                          <a:spcPts val="3079"/>
                        </a:lnSpc>
                        <a:defRPr/>
                      </a:pPr>
                      <a:r>
                        <a:rPr lang="en-US" sz="2199">
                          <a:solidFill>
                            <a:srgbClr val="084C6E"/>
                          </a:solidFill>
                          <a:latin typeface="Arial" panose="020B0604020202020204" pitchFamily="34" charset="0"/>
                          <a:cs typeface="Arial" panose="020B0604020202020204" pitchFamily="34" charset="0"/>
                        </a:rPr>
                        <a:t>Ví dụ	</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Các tổ chức có dữ liệu nhạy cảm, cần bảo mật cao hoặc yêu cầu hiệu suất và khả năng đáp ứng cao</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a:solidFill>
                            <a:srgbClr val="000000"/>
                          </a:solidFill>
                          <a:latin typeface="Arial" panose="020B0604020202020204" pitchFamily="34" charset="0"/>
                          <a:cs typeface="Arial" panose="020B0604020202020204" pitchFamily="34" charset="0"/>
                        </a:rPr>
                        <a:t>Các tổ chức có nhu cầu về tính linh hoạt, khả năng mở rộng và chi phí thấp</a:t>
                      </a:r>
                      <a:endParaRPr lang="en-US" sz="110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40"/>
                        </a:lnSpc>
                        <a:defRPr/>
                      </a:pPr>
                      <a:r>
                        <a:rPr lang="en-US" sz="2100" dirty="0" err="1">
                          <a:solidFill>
                            <a:srgbClr val="000000"/>
                          </a:solidFill>
                          <a:latin typeface="Arial" panose="020B0604020202020204" pitchFamily="34" charset="0"/>
                          <a:cs typeface="Arial" panose="020B0604020202020204" pitchFamily="34" charset="0"/>
                        </a:rPr>
                        <a:t>Các</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tổ</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chức</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có</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nhu</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cầu</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kết</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hợp</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các</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ưu</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điểm</a:t>
                      </a:r>
                      <a:r>
                        <a:rPr lang="en-US" sz="2100" dirty="0">
                          <a:solidFill>
                            <a:srgbClr val="000000"/>
                          </a:solidFill>
                          <a:latin typeface="Arial" panose="020B0604020202020204" pitchFamily="34" charset="0"/>
                          <a:cs typeface="Arial" panose="020B0604020202020204" pitchFamily="34" charset="0"/>
                        </a:rPr>
                        <a:t> </a:t>
                      </a:r>
                      <a:r>
                        <a:rPr lang="en-US" sz="2100" dirty="0" err="1">
                          <a:solidFill>
                            <a:srgbClr val="000000"/>
                          </a:solidFill>
                          <a:latin typeface="Arial" panose="020B0604020202020204" pitchFamily="34" charset="0"/>
                          <a:cs typeface="Arial" panose="020B0604020202020204" pitchFamily="34" charset="0"/>
                        </a:rPr>
                        <a:t>của</a:t>
                      </a:r>
                      <a:r>
                        <a:rPr lang="en-US" sz="2100" dirty="0">
                          <a:solidFill>
                            <a:srgbClr val="000000"/>
                          </a:solidFill>
                          <a:latin typeface="Arial" panose="020B0604020202020204" pitchFamily="34" charset="0"/>
                          <a:cs typeface="Arial" panose="020B0604020202020204" pitchFamily="34" charset="0"/>
                        </a:rPr>
                        <a:t> private cloud </a:t>
                      </a:r>
                      <a:r>
                        <a:rPr lang="en-US" sz="2100" dirty="0" err="1">
                          <a:solidFill>
                            <a:srgbClr val="000000"/>
                          </a:solidFill>
                          <a:latin typeface="Arial" panose="020B0604020202020204" pitchFamily="34" charset="0"/>
                          <a:cs typeface="Arial" panose="020B0604020202020204" pitchFamily="34" charset="0"/>
                        </a:rPr>
                        <a:t>và</a:t>
                      </a:r>
                      <a:r>
                        <a:rPr lang="en-US" sz="2100" dirty="0">
                          <a:solidFill>
                            <a:srgbClr val="000000"/>
                          </a:solidFill>
                          <a:latin typeface="Arial" panose="020B0604020202020204" pitchFamily="34" charset="0"/>
                          <a:cs typeface="Arial" panose="020B0604020202020204" pitchFamily="34" charset="0"/>
                        </a:rPr>
                        <a:t> public cloud</a:t>
                      </a:r>
                      <a:endParaRPr lang="en-US" sz="1100" dirty="0">
                        <a:latin typeface="Arial" panose="020B0604020202020204" pitchFamily="34" charset="0"/>
                        <a:cs typeface="Arial" panose="020B0604020202020204" pitchFamily="34" charset="0"/>
                      </a:endParaRPr>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TotalTime>
  <Words>3981</Words>
  <Application>Microsoft Office PowerPoint</Application>
  <PresentationFormat>Custom</PresentationFormat>
  <Paragraphs>262</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Maven Pro Bold</vt:lpstr>
      <vt:lpstr>Open Sauce</vt:lpstr>
      <vt:lpstr>Calibri</vt:lpstr>
      <vt:lpstr>Arial</vt:lpstr>
      <vt:lpstr>Codec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Minimal Professional Business Project Presentation</dc:title>
  <dc:creator>ADMIN</dc:creator>
  <cp:lastModifiedBy>Nguyen Le Gia Han</cp:lastModifiedBy>
  <cp:revision>24</cp:revision>
  <dcterms:created xsi:type="dcterms:W3CDTF">2006-08-16T00:00:00Z</dcterms:created>
  <dcterms:modified xsi:type="dcterms:W3CDTF">2023-11-29T07:26:48Z</dcterms:modified>
  <dc:identifier>DAF1XjCMeHQ</dc:identifier>
</cp:coreProperties>
</file>